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0"/>
  </p:notesMasterIdLst>
  <p:sldIdLst>
    <p:sldId id="272" r:id="rId2"/>
    <p:sldId id="294" r:id="rId3"/>
    <p:sldId id="334" r:id="rId4"/>
    <p:sldId id="333" r:id="rId5"/>
    <p:sldId id="292" r:id="rId6"/>
    <p:sldId id="279" r:id="rId7"/>
    <p:sldId id="291" r:id="rId8"/>
    <p:sldId id="274" r:id="rId9"/>
    <p:sldId id="275" r:id="rId10"/>
    <p:sldId id="276" r:id="rId11"/>
    <p:sldId id="314" r:id="rId12"/>
    <p:sldId id="289" r:id="rId13"/>
    <p:sldId id="290" r:id="rId14"/>
    <p:sldId id="293" r:id="rId15"/>
    <p:sldId id="288" r:id="rId16"/>
    <p:sldId id="277" r:id="rId17"/>
    <p:sldId id="278" r:id="rId18"/>
    <p:sldId id="281" r:id="rId19"/>
    <p:sldId id="282" r:id="rId20"/>
    <p:sldId id="285" r:id="rId21"/>
    <p:sldId id="287" r:id="rId22"/>
    <p:sldId id="295" r:id="rId23"/>
    <p:sldId id="296" r:id="rId24"/>
    <p:sldId id="286" r:id="rId25"/>
    <p:sldId id="284" r:id="rId26"/>
    <p:sldId id="297" r:id="rId27"/>
    <p:sldId id="298" r:id="rId28"/>
    <p:sldId id="299" r:id="rId29"/>
    <p:sldId id="300" r:id="rId30"/>
    <p:sldId id="308" r:id="rId31"/>
    <p:sldId id="309" r:id="rId32"/>
    <p:sldId id="316" r:id="rId33"/>
    <p:sldId id="315" r:id="rId34"/>
    <p:sldId id="317" r:id="rId35"/>
    <p:sldId id="310" r:id="rId36"/>
    <p:sldId id="312" r:id="rId37"/>
    <p:sldId id="301" r:id="rId38"/>
    <p:sldId id="302" r:id="rId39"/>
    <p:sldId id="303" r:id="rId40"/>
    <p:sldId id="304" r:id="rId41"/>
    <p:sldId id="305" r:id="rId42"/>
    <p:sldId id="307" r:id="rId43"/>
    <p:sldId id="306" r:id="rId44"/>
    <p:sldId id="313" r:id="rId45"/>
    <p:sldId id="322" r:id="rId46"/>
    <p:sldId id="318" r:id="rId47"/>
    <p:sldId id="319" r:id="rId48"/>
    <p:sldId id="320" r:id="rId49"/>
    <p:sldId id="324" r:id="rId50"/>
    <p:sldId id="325" r:id="rId51"/>
    <p:sldId id="326" r:id="rId52"/>
    <p:sldId id="327" r:id="rId53"/>
    <p:sldId id="328" r:id="rId54"/>
    <p:sldId id="329" r:id="rId55"/>
    <p:sldId id="330" r:id="rId56"/>
    <p:sldId id="332" r:id="rId57"/>
    <p:sldId id="335" r:id="rId58"/>
    <p:sldId id="33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D4573-58E7-4156-A133-2731F5F8D1A6}" type="datetimeFigureOut">
              <a:rPr lang="en-US" smtClean="0"/>
              <a:t>10/30/2017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B0CF2-7F87-4E02-A248-870047730F99}" type="slidenum">
              <a:rPr lang="en-US" smtClean="0"/>
              <a:t>‹#›</a:t>
            </a:fld>
            <a:endParaRPr lang="en-US"/>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t>1</a:t>
            </a:fld>
            <a:endParaRPr lang="en-US"/>
          </a:p>
        </p:txBody>
      </p:sp>
    </p:spTree>
    <p:extLst>
      <p:ext uri="{BB962C8B-B14F-4D97-AF65-F5344CB8AC3E}">
        <p14:creationId xmlns:p14="http://schemas.microsoft.com/office/powerpoint/2010/main" val="149513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1A1D30-C0A0-4124-A783-34D9F15FA0FE}" type="datetime1">
              <a:rPr lang="en-US" smtClean="0"/>
              <a:t>10/30/2017</a:t>
            </a:fld>
            <a:endParaRPr lang="en-US"/>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D5871-AB0F-4B3D-8861-97E78CB7B47E}" type="datetime1">
              <a:rPr lang="en-US" smtClean="0"/>
              <a:t>10/30/2017</a:t>
            </a:fld>
            <a:endParaRPr lang="en-US"/>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3735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418406-4C3F-4F3E-80BD-A22568EA37EB}" type="datetime1">
              <a:rPr lang="en-US" smtClean="0"/>
              <a:t>10/30/2017</a:t>
            </a:fld>
            <a:endParaRPr lang="en-US"/>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7315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F28077-7188-48C5-8679-2287FAC952E9}" type="datetime1">
              <a:rPr lang="en-US" smtClean="0"/>
              <a:t>10/30/2017</a:t>
            </a:fld>
            <a:endParaRPr lang="en-US"/>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77709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10/30/2017</a:t>
            </a:fld>
            <a:endParaRPr lang="en-US"/>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3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F6BD99-6FFD-46C5-B5E2-43A34BDA2566}" type="datetime1">
              <a:rPr lang="en-US" smtClean="0"/>
              <a:t>10/30/2017</a:t>
            </a:fld>
            <a:endParaRPr lang="en-US"/>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870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22678E-214C-4CF8-97C7-95015FB02960}" type="datetime1">
              <a:rPr lang="en-US" smtClean="0"/>
              <a:t>10/30/2017</a:t>
            </a:fld>
            <a:endParaRPr lang="en-US"/>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72342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5660E0-FA77-4473-A859-74127B089143}" type="datetime1">
              <a:rPr lang="en-US" smtClean="0"/>
              <a:t>10/30/2017</a:t>
            </a:fld>
            <a:endParaRPr lang="en-US"/>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34741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88D7B8-9F07-4899-827D-5F3CFDDEB574}" type="datetime1">
              <a:rPr lang="en-US" smtClean="0"/>
              <a:t>10/30/2017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01059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5197C5C-1CD1-417D-A89C-14747F5222C7}" type="datetime1">
              <a:rPr lang="en-US" smtClean="0"/>
              <a:t>10/30/2017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t>‹#›</a:t>
            </a:fld>
            <a:endParaRPr lang="en-US"/>
          </a:p>
        </p:txBody>
      </p:sp>
    </p:spTree>
    <p:extLst>
      <p:ext uri="{BB962C8B-B14F-4D97-AF65-F5344CB8AC3E}">
        <p14:creationId xmlns:p14="http://schemas.microsoft.com/office/powerpoint/2010/main" val="2712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10/30/2017</a:t>
            </a:fld>
            <a:endParaRPr lang="en-US"/>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6120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1146459-E3C3-4969-9224-5ED50B492D17}" type="datetime1">
              <a:rPr lang="en-US" smtClean="0"/>
              <a:pPr/>
              <a:t>10/30/2017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01CF334-2D5C-4859-84A6-CA7E6E43FAEB}"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8194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76774" y="1416676"/>
            <a:ext cx="6478905" cy="2908436"/>
          </a:xfrm>
        </p:spPr>
        <p:txBody>
          <a:bodyPr/>
          <a:lstStyle/>
          <a:p>
            <a:r>
              <a:rPr lang="en-US" b="1" dirty="0">
                <a:solidFill>
                  <a:srgbClr val="92D050"/>
                </a:solidFill>
              </a:rPr>
              <a:t>Food As Medicine</a:t>
            </a:r>
          </a:p>
        </p:txBody>
      </p:sp>
      <p:sp>
        <p:nvSpPr>
          <p:cNvPr id="5" name="Subtitle 4"/>
          <p:cNvSpPr>
            <a:spLocks noGrp="1"/>
          </p:cNvSpPr>
          <p:nvPr>
            <p:ph type="subTitle" idx="1"/>
          </p:nvPr>
        </p:nvSpPr>
        <p:spPr>
          <a:xfrm>
            <a:off x="4676775" y="4455621"/>
            <a:ext cx="6481676" cy="1143000"/>
          </a:xfrm>
        </p:spPr>
        <p:txBody>
          <a:bodyPr/>
          <a:lstStyle/>
          <a:p>
            <a:r>
              <a:rPr lang="en-US" sz="4000" b="1" dirty="0">
                <a:latin typeface="Calibri" panose="020F0502020204030204" pitchFamily="34" charset="0"/>
                <a:cs typeface="Calibri" panose="020F0502020204030204" pitchFamily="34" charset="0"/>
              </a:rPr>
              <a:t>Simon Glantz</a:t>
            </a:r>
          </a:p>
          <a:p>
            <a:endParaRPr lang="en-US" dirty="0"/>
          </a:p>
        </p:txBody>
      </p:sp>
      <p:pic>
        <p:nvPicPr>
          <p:cNvPr id="16386" name="Picture 2" descr="Image result for fruit and veg">
            <a:extLst>
              <a:ext uri="{FF2B5EF4-FFF2-40B4-BE49-F238E27FC236}">
                <a16:creationId xmlns:a16="http://schemas.microsoft.com/office/drawing/2014/main" xmlns="" id="{3A294782-29EB-4147-8E2C-3D114D301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966913"/>
            <a:ext cx="43815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0406" y="6336406"/>
            <a:ext cx="521594" cy="521594"/>
          </a:xfrm>
          <a:prstGeom prst="rect">
            <a:avLst/>
          </a:prstGeo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87D6498-20B3-459C-A8D8-AB436C212525}"/>
              </a:ext>
            </a:extLst>
          </p:cNvPr>
          <p:cNvSpPr/>
          <p:nvPr/>
        </p:nvSpPr>
        <p:spPr>
          <a:xfrm>
            <a:off x="0" y="-635315"/>
            <a:ext cx="10972800" cy="6835296"/>
          </a:xfrm>
          <a:prstGeom prst="rect">
            <a:avLst/>
          </a:prstGeom>
          <a:blipFill dpi="0" rotWithShape="1">
            <a:blip r:embed="rId2">
              <a:alphaModFix amt="25000"/>
            </a:blip>
            <a:srcRect/>
            <a:stretch>
              <a:fillRect/>
            </a:stretch>
          </a:bli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US" b="1" dirty="0">
                <a:solidFill>
                  <a:srgbClr val="92D050"/>
                </a:solidFill>
              </a:rPr>
              <a:t>What </a:t>
            </a:r>
            <a:r>
              <a:rPr lang="en-US" b="1" dirty="0" smtClean="0">
                <a:solidFill>
                  <a:srgbClr val="92D050"/>
                </a:solidFill>
              </a:rPr>
              <a:t>Is A Medicine/Drug</a:t>
            </a:r>
            <a:r>
              <a:rPr lang="en-US" b="1" dirty="0">
                <a:solidFill>
                  <a:srgbClr val="92D050"/>
                </a:solidFill>
              </a:rPr>
              <a:t>?</a:t>
            </a:r>
          </a:p>
        </p:txBody>
      </p:sp>
      <p:sp>
        <p:nvSpPr>
          <p:cNvPr id="5" name="Content Placeholder 4">
            <a:extLst>
              <a:ext uri="{FF2B5EF4-FFF2-40B4-BE49-F238E27FC236}">
                <a16:creationId xmlns:a16="http://schemas.microsoft.com/office/drawing/2014/main" xmlns="" id="{D35BCDB1-E7C8-41FC-94B9-BBDA601EC6AD}"/>
              </a:ext>
            </a:extLst>
          </p:cNvPr>
          <p:cNvSpPr>
            <a:spLocks noGrp="1"/>
          </p:cNvSpPr>
          <p:nvPr>
            <p:ph idx="1"/>
          </p:nvPr>
        </p:nvSpPr>
        <p:spPr>
          <a:xfrm>
            <a:off x="609600" y="2302114"/>
            <a:ext cx="4130352" cy="4389120"/>
          </a:xfrm>
        </p:spPr>
        <p:txBody>
          <a:bodyPr wrap="square" tIns="36000">
            <a:normAutofit fontScale="92500" lnSpcReduction="20000"/>
          </a:bodyPr>
          <a:lstStyle/>
          <a:p>
            <a:r>
              <a:rPr lang="en-GB" dirty="0">
                <a:latin typeface="Calibri" panose="020F0502020204030204" pitchFamily="34" charset="0"/>
                <a:cs typeface="Calibri" panose="020F0502020204030204" pitchFamily="34" charset="0"/>
              </a:rPr>
              <a:t>Antipyretics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Antidepressants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Antipsychotics</a:t>
            </a:r>
            <a:br>
              <a:rPr lang="en-US"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Analgesics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Antibiotics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Antiseptic</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Mood Stabilisers</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6" name="Content Placeholder 4">
            <a:extLst>
              <a:ext uri="{FF2B5EF4-FFF2-40B4-BE49-F238E27FC236}">
                <a16:creationId xmlns:a16="http://schemas.microsoft.com/office/drawing/2014/main" xmlns="" id="{D4C994D1-A929-4831-B8A0-A0D5DED57195}"/>
              </a:ext>
            </a:extLst>
          </p:cNvPr>
          <p:cNvSpPr txBox="1">
            <a:spLocks/>
          </p:cNvSpPr>
          <p:nvPr/>
        </p:nvSpPr>
        <p:spPr>
          <a:xfrm>
            <a:off x="5119395" y="2243391"/>
            <a:ext cx="4130352" cy="4389120"/>
          </a:xfrm>
          <a:prstGeom prst="rect">
            <a:avLst/>
          </a:prstGeom>
        </p:spPr>
        <p:txBody>
          <a:bodyPr vert="horz" wrap="square">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GB" dirty="0">
                <a:latin typeface="Calibri" panose="020F0502020204030204" pitchFamily="34" charset="0"/>
                <a:cs typeface="Calibri" panose="020F0502020204030204" pitchFamily="34" charset="0"/>
              </a:rPr>
              <a:t>Hormones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Contraceptives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Stimulants </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Tranquilisers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Statins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0876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87D6498-20B3-459C-A8D8-AB436C212525}"/>
              </a:ext>
            </a:extLst>
          </p:cNvPr>
          <p:cNvSpPr/>
          <p:nvPr/>
        </p:nvSpPr>
        <p:spPr>
          <a:xfrm>
            <a:off x="0" y="-525588"/>
            <a:ext cx="10972800" cy="6835296"/>
          </a:xfrm>
          <a:prstGeom prst="rect">
            <a:avLst/>
          </a:prstGeom>
          <a:blipFill dpi="0" rotWithShape="1">
            <a:blip r:embed="rId2">
              <a:alphaModFix amt="25000"/>
            </a:blip>
            <a:srcRect/>
            <a:stretch>
              <a:fillRect/>
            </a:stretch>
          </a:bli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US" b="1" dirty="0">
                <a:solidFill>
                  <a:srgbClr val="92D050"/>
                </a:solidFill>
              </a:rPr>
              <a:t>What </a:t>
            </a:r>
            <a:r>
              <a:rPr lang="en-US" b="1" dirty="0" smtClean="0">
                <a:solidFill>
                  <a:srgbClr val="92D050"/>
                </a:solidFill>
              </a:rPr>
              <a:t>Is A Medicine/Drug</a:t>
            </a:r>
            <a:r>
              <a:rPr lang="en-US" b="1" dirty="0">
                <a:solidFill>
                  <a:srgbClr val="92D050"/>
                </a:solidFill>
              </a:rPr>
              <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1944710"/>
            <a:ext cx="10972800" cy="4650479"/>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Typically, drugs are one directional. For example:</a:t>
            </a:r>
          </a:p>
          <a:p>
            <a:pPr lvl="1"/>
            <a:r>
              <a:rPr lang="en-US" dirty="0">
                <a:latin typeface="Calibri" panose="020F0502020204030204" pitchFamily="34" charset="0"/>
                <a:cs typeface="Calibri" panose="020F0502020204030204" pitchFamily="34" charset="0"/>
              </a:rPr>
              <a:t>Antipyretics </a:t>
            </a:r>
            <a:r>
              <a:rPr lang="en-US" b="1" dirty="0">
                <a:latin typeface="Calibri" panose="020F0502020204030204" pitchFamily="34" charset="0"/>
                <a:cs typeface="Calibri" panose="020F0502020204030204" pitchFamily="34" charset="0"/>
              </a:rPr>
              <a:t>reduce </a:t>
            </a:r>
            <a:r>
              <a:rPr lang="en-US" dirty="0">
                <a:latin typeface="Calibri" panose="020F0502020204030204" pitchFamily="34" charset="0"/>
                <a:cs typeface="Calibri" panose="020F0502020204030204" pitchFamily="34" charset="0"/>
              </a:rPr>
              <a:t>fever</a:t>
            </a:r>
          </a:p>
          <a:p>
            <a:pPr lvl="1"/>
            <a:r>
              <a:rPr lang="en-US" dirty="0">
                <a:latin typeface="Calibri" panose="020F0502020204030204" pitchFamily="34" charset="0"/>
                <a:cs typeface="Calibri" panose="020F0502020204030204" pitchFamily="34" charset="0"/>
              </a:rPr>
              <a:t>Blood pressure medication </a:t>
            </a:r>
            <a:r>
              <a:rPr lang="en-US" b="1" dirty="0">
                <a:latin typeface="Calibri" panose="020F0502020204030204" pitchFamily="34" charset="0"/>
                <a:cs typeface="Calibri" panose="020F0502020204030204" pitchFamily="34" charset="0"/>
              </a:rPr>
              <a:t>lowers</a:t>
            </a:r>
            <a:r>
              <a:rPr lang="en-US" dirty="0">
                <a:latin typeface="Calibri" panose="020F0502020204030204" pitchFamily="34" charset="0"/>
                <a:cs typeface="Calibri" panose="020F0502020204030204" pitchFamily="34" charset="0"/>
              </a:rPr>
              <a:t> blood pressure</a:t>
            </a:r>
          </a:p>
          <a:p>
            <a:pPr lvl="1"/>
            <a:r>
              <a:rPr lang="en-US" dirty="0">
                <a:latin typeface="Calibri" panose="020F0502020204030204" pitchFamily="34" charset="0"/>
                <a:cs typeface="Calibri" panose="020F0502020204030204" pitchFamily="34" charset="0"/>
              </a:rPr>
              <a:t>Statins </a:t>
            </a:r>
            <a:r>
              <a:rPr lang="en-US" b="1" dirty="0">
                <a:latin typeface="Calibri" panose="020F0502020204030204" pitchFamily="34" charset="0"/>
                <a:cs typeface="Calibri" panose="020F0502020204030204" pitchFamily="34" charset="0"/>
              </a:rPr>
              <a:t>lower</a:t>
            </a:r>
            <a:r>
              <a:rPr lang="en-US" dirty="0">
                <a:latin typeface="Calibri" panose="020F0502020204030204" pitchFamily="34" charset="0"/>
                <a:cs typeface="Calibri" panose="020F0502020204030204" pitchFamily="34" charset="0"/>
              </a:rPr>
              <a:t> cholesterol</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is fine for getting somebody out of trouble but it is far from ideal as it is very hard to get the precise dosage to maintain homeostasis.</a:t>
            </a:r>
          </a:p>
          <a:p>
            <a:r>
              <a:rPr lang="en-US" dirty="0">
                <a:latin typeface="Calibri" panose="020F0502020204030204" pitchFamily="34" charset="0"/>
                <a:cs typeface="Calibri" panose="020F0502020204030204" pitchFamily="34" charset="0"/>
              </a:rPr>
              <a:t>The body produces different compounds in differing quantities and at different times depending on the needs of the body. Some compounds will raise your blood pressure. Others will lower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6925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0D04C2A-7009-4538-A24F-32F0EF9E8BA2}"/>
              </a:ext>
            </a:extLst>
          </p:cNvPr>
          <p:cNvPicPr>
            <a:picLocks noChangeAspect="1"/>
          </p:cNvPicPr>
          <p:nvPr/>
        </p:nvPicPr>
        <p:blipFill>
          <a:blip r:embed="rId2"/>
          <a:stretch>
            <a:fillRect/>
          </a:stretch>
        </p:blipFill>
        <p:spPr>
          <a:xfrm>
            <a:off x="0" y="-155626"/>
            <a:ext cx="12256316" cy="7080738"/>
          </a:xfrm>
          <a:prstGeom prst="rect">
            <a:avLst/>
          </a:prstGeom>
        </p:spPr>
      </p:pic>
      <p:sp>
        <p:nvSpPr>
          <p:cNvPr id="3" name="Title 2"/>
          <p:cNvSpPr>
            <a:spLocks noGrp="1"/>
          </p:cNvSpPr>
          <p:nvPr>
            <p:ph type="title"/>
          </p:nvPr>
        </p:nvSpPr>
        <p:spPr/>
        <p:txBody>
          <a:bodyPr>
            <a:normAutofit/>
          </a:bodyPr>
          <a:lstStyle/>
          <a:p>
            <a:r>
              <a:rPr lang="en-US" b="1" dirty="0">
                <a:solidFill>
                  <a:srgbClr val="92D050"/>
                </a:solidFill>
              </a:rPr>
              <a:t>What </a:t>
            </a:r>
            <a:r>
              <a:rPr lang="en-US" b="1" dirty="0" smtClean="0">
                <a:solidFill>
                  <a:srgbClr val="92D050"/>
                </a:solidFill>
              </a:rPr>
              <a:t>Is A Medicine</a:t>
            </a:r>
            <a:r>
              <a:rPr lang="en-US" b="1" dirty="0">
                <a:solidFill>
                  <a:srgbClr val="92D050"/>
                </a:solidFill>
              </a:rPr>
              <a:t/>
            </a:r>
            <a:br>
              <a:rPr lang="en-US" b="1" dirty="0">
                <a:solidFill>
                  <a:srgbClr val="92D050"/>
                </a:solidFill>
              </a:rPr>
            </a:br>
            <a:r>
              <a:rPr lang="en-US" b="1" dirty="0">
                <a:solidFill>
                  <a:srgbClr val="92D050"/>
                </a:solidFill>
              </a:rPr>
              <a:t> </a:t>
            </a:r>
            <a:r>
              <a:rPr lang="en-US" b="1" dirty="0" smtClean="0">
                <a:solidFill>
                  <a:srgbClr val="92D050"/>
                </a:solidFill>
              </a:rPr>
              <a:t>/Drug</a:t>
            </a:r>
            <a:r>
              <a:rPr lang="en-US" b="1" dirty="0">
                <a:solidFill>
                  <a:srgbClr val="92D050"/>
                </a:solidFill>
              </a:rPr>
              <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5195582" cy="4389120"/>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solidFill>
                  <a:schemeClr val="bg1"/>
                </a:solidFill>
                <a:latin typeface="Calibri" panose="020F0502020204030204" pitchFamily="34" charset="0"/>
                <a:cs typeface="Calibri" panose="020F0502020204030204" pitchFamily="34" charset="0"/>
              </a:rPr>
              <a:t>By far the biggest pharmacy that exists is </a:t>
            </a:r>
            <a:r>
              <a:rPr lang="en-US" b="1" dirty="0">
                <a:solidFill>
                  <a:schemeClr val="bg1"/>
                </a:solidFill>
                <a:latin typeface="Calibri" panose="020F0502020204030204" pitchFamily="34" charset="0"/>
                <a:cs typeface="Calibri" panose="020F0502020204030204" pitchFamily="34" charset="0"/>
              </a:rPr>
              <a:t>our own body</a:t>
            </a:r>
            <a:r>
              <a:rPr lang="en-US" dirty="0">
                <a:solidFill>
                  <a:schemeClr val="bg1"/>
                </a:solidFill>
                <a:latin typeface="Calibri" panose="020F0502020204030204" pitchFamily="34" charset="0"/>
                <a:cs typeface="Calibri" panose="020F0502020204030204" pitchFamily="34" charset="0"/>
              </a:rPr>
              <a:t/>
            </a:r>
            <a:br>
              <a:rPr lang="en-US"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The body makes thousands of different drugs on a daily basis</a:t>
            </a:r>
            <a:br>
              <a:rPr lang="en-US" dirty="0">
                <a:solidFill>
                  <a:schemeClr val="bg1"/>
                </a:solidFill>
                <a:latin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These chemical compounds are responsible for keeping us alive by allowing our body to constantly adapt and recalibrate</a:t>
            </a:r>
            <a:r>
              <a:rPr lang="en-US" b="1" dirty="0">
                <a:solidFill>
                  <a:schemeClr val="bg1"/>
                </a:solidFill>
                <a:latin typeface="Calibri" panose="020F0502020204030204" pitchFamily="34" charset="0"/>
                <a:cs typeface="Calibri" panose="020F0502020204030204" pitchFamily="34" charset="0"/>
              </a:rPr>
              <a:t/>
            </a:r>
            <a:br>
              <a:rPr lang="en-US" b="1" dirty="0">
                <a:solidFill>
                  <a:schemeClr val="bg1"/>
                </a:solidFill>
                <a:latin typeface="Calibri" panose="020F0502020204030204" pitchFamily="34" charset="0"/>
                <a:cs typeface="Calibri" panose="020F0502020204030204" pitchFamily="34" charset="0"/>
              </a:rPr>
            </a:br>
            <a:endParaRPr lang="en-US" b="1" dirty="0">
              <a:solidFill>
                <a:schemeClr val="bg1"/>
              </a:solidFill>
              <a:latin typeface="Calibri" panose="020F0502020204030204" pitchFamily="34" charset="0"/>
              <a:cs typeface="Calibri" panose="020F0502020204030204" pitchFamily="34" charset="0"/>
            </a:endParaRPr>
          </a:p>
          <a:p>
            <a:pPr marL="0" indent="0">
              <a:buFont typeface="Wingdings 2"/>
              <a:buNone/>
            </a:pPr>
            <a:endParaRPr lang="en-US" dirty="0">
              <a:solidFill>
                <a:schemeClr val="bg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40727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291D49C-B30C-4D17-B14C-2995E645CE45}"/>
              </a:ext>
            </a:extLst>
          </p:cNvPr>
          <p:cNvPicPr>
            <a:picLocks noChangeAspect="1"/>
          </p:cNvPicPr>
          <p:nvPr/>
        </p:nvPicPr>
        <p:blipFill>
          <a:blip r:embed="rId2"/>
          <a:stretch>
            <a:fillRect/>
          </a:stretch>
        </p:blipFill>
        <p:spPr>
          <a:xfrm>
            <a:off x="0" y="1273152"/>
            <a:ext cx="12192000" cy="5626145"/>
          </a:xfrm>
          <a:prstGeom prst="rect">
            <a:avLst/>
          </a:prstGeom>
        </p:spPr>
      </p:pic>
      <p:sp>
        <p:nvSpPr>
          <p:cNvPr id="3" name="Title 2"/>
          <p:cNvSpPr>
            <a:spLocks noGrp="1"/>
          </p:cNvSpPr>
          <p:nvPr>
            <p:ph type="title"/>
          </p:nvPr>
        </p:nvSpPr>
        <p:spPr/>
        <p:txBody>
          <a:bodyPr/>
          <a:lstStyle/>
          <a:p>
            <a:r>
              <a:rPr lang="en-US" b="1" dirty="0">
                <a:solidFill>
                  <a:srgbClr val="92D050"/>
                </a:solidFill>
              </a:rPr>
              <a:t>Homeostasis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0" indent="0">
              <a:buFont typeface="Wingdings 2"/>
              <a:buNone/>
            </a:pP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18511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6FC7935-CC51-408A-B68D-47CB3C16C96C}"/>
              </a:ext>
            </a:extLst>
          </p:cNvPr>
          <p:cNvPicPr>
            <a:picLocks noChangeAspect="1"/>
          </p:cNvPicPr>
          <p:nvPr/>
        </p:nvPicPr>
        <p:blipFill>
          <a:blip r:embed="rId2"/>
          <a:stretch>
            <a:fillRect/>
          </a:stretch>
        </p:blipFill>
        <p:spPr>
          <a:xfrm>
            <a:off x="0" y="1273152"/>
            <a:ext cx="12192000" cy="5626145"/>
          </a:xfrm>
          <a:prstGeom prst="rect">
            <a:avLst/>
          </a:prstGeom>
        </p:spPr>
      </p:pic>
      <p:sp>
        <p:nvSpPr>
          <p:cNvPr id="3" name="Title 2"/>
          <p:cNvSpPr>
            <a:spLocks noGrp="1"/>
          </p:cNvSpPr>
          <p:nvPr>
            <p:ph type="title"/>
          </p:nvPr>
        </p:nvSpPr>
        <p:spPr/>
        <p:txBody>
          <a:bodyPr/>
          <a:lstStyle/>
          <a:p>
            <a:r>
              <a:rPr lang="en-US" b="1" dirty="0">
                <a:solidFill>
                  <a:srgbClr val="92D050"/>
                </a:solidFill>
              </a:rPr>
              <a:t>Homeostasis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0" indent="0">
              <a:buFont typeface="Wingdings 2"/>
              <a:buNone/>
            </a:pPr>
            <a:endParaRPr lang="en-US"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A142D0E1-0E79-4CED-AEE0-C2C4C187360E}"/>
              </a:ext>
            </a:extLst>
          </p:cNvPr>
          <p:cNvSpPr txBox="1"/>
          <p:nvPr/>
        </p:nvSpPr>
        <p:spPr>
          <a:xfrm>
            <a:off x="4851401" y="1147224"/>
            <a:ext cx="6730999" cy="2400657"/>
          </a:xfrm>
          <a:prstGeom prst="rect">
            <a:avLst/>
          </a:prstGeom>
          <a:noFill/>
          <a:ln>
            <a:noFill/>
          </a:ln>
        </p:spPr>
        <p:txBody>
          <a:bodyPr wrap="square" rtlCol="0">
            <a:spAutoFit/>
          </a:bodyPr>
          <a:lstStyle/>
          <a:p>
            <a:pPr>
              <a:lnSpc>
                <a:spcPts val="3000"/>
              </a:lnSpc>
            </a:pPr>
            <a:r>
              <a:rPr lang="en-US" dirty="0">
                <a:latin typeface="Calibri" panose="020F0502020204030204" pitchFamily="34" charset="0"/>
                <a:cs typeface="Calibri" panose="020F0502020204030204" pitchFamily="34" charset="0"/>
              </a:rPr>
              <a:t>Homeostasis is the property of a system within an organism in which a variable, such as the concentration of a substance in solution, is actively regulated to remain very nearly constant. Examples of homeostasis include the regulation of body temperature, the pH of extracellular fluid, or the concentrations of sodium or potassium ions, as well as that of glucose in the blood plasma</a:t>
            </a:r>
            <a:endParaRPr lang="en-GB" dirty="0" err="1">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9576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Homeostasis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Sometimes things go wrong, and the body is not able to effectively maintain homeostasis.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body’s own “pharmacy” is unable to produce enough drugs to keep us in balance.</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This is where certain drugs can be lifesaving</a:t>
            </a:r>
            <a:endParaRPr lang="en-GB" dirty="0">
              <a:latin typeface="Calibri" panose="020F0502020204030204" pitchFamily="34" charset="0"/>
              <a:cs typeface="Calibri" panose="020F0502020204030204" pitchFamily="34" charset="0"/>
            </a:endParaRPr>
          </a:p>
          <a:p>
            <a:pPr marL="0" indent="0">
              <a:buFont typeface="Wingdings 2"/>
              <a:buNone/>
            </a:pPr>
            <a:endParaRPr lang="en-US" dirty="0">
              <a:latin typeface="Calibri" panose="020F0502020204030204" pitchFamily="34" charset="0"/>
              <a:cs typeface="Calibri" panose="020F0502020204030204" pitchFamily="34" charset="0"/>
            </a:endParaRPr>
          </a:p>
        </p:txBody>
      </p:sp>
      <p:pic>
        <p:nvPicPr>
          <p:cNvPr id="9218" name="Picture 2" descr="Image result for scales tipped">
            <a:extLst>
              <a:ext uri="{FF2B5EF4-FFF2-40B4-BE49-F238E27FC236}">
                <a16:creationId xmlns:a16="http://schemas.microsoft.com/office/drawing/2014/main" xmlns="" id="{E283689B-27B9-4438-8755-9371032F5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924" y="4469981"/>
            <a:ext cx="3067050" cy="1955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87022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Examples </a:t>
            </a:r>
            <a:r>
              <a:rPr lang="en-US" b="1" dirty="0" smtClean="0">
                <a:solidFill>
                  <a:srgbClr val="92D050"/>
                </a:solidFill>
              </a:rPr>
              <a:t>Of </a:t>
            </a:r>
            <a:r>
              <a:rPr lang="en-US" b="1" dirty="0">
                <a:solidFill>
                  <a:srgbClr val="92D050"/>
                </a:solidFill>
              </a:rPr>
              <a:t>D</a:t>
            </a:r>
            <a:r>
              <a:rPr lang="en-US" b="1" dirty="0" smtClean="0">
                <a:solidFill>
                  <a:srgbClr val="92D050"/>
                </a:solidFill>
              </a:rPr>
              <a:t>rugs</a:t>
            </a:r>
            <a:endParaRPr lang="en-US" b="1" dirty="0">
              <a:solidFill>
                <a:srgbClr val="92D050"/>
              </a:solidFill>
            </a:endParaRP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SSRI – Selective serotonin reuptake inhibitor</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Increases concentrations of serotonin in certain areas of the brain</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Serotonin is a neurotransmitter associated with feelings of calm and wellbeing.</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It is implicated in many very important bodily functions such as sleep, hunger, mood, anxiety, depression, wound healing, bone health, blood clotting, sexual function.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15530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Natural Serotonin Boosters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Are there any natural substances that can raise serotonin levels in a meaningful way?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Tryptophan</a:t>
            </a:r>
          </a:p>
          <a:p>
            <a:pPr lvl="1"/>
            <a:r>
              <a:rPr lang="en-US" dirty="0">
                <a:latin typeface="Calibri" panose="020F0502020204030204" pitchFamily="34" charset="0"/>
                <a:cs typeface="Calibri" panose="020F0502020204030204" pitchFamily="34" charset="0"/>
              </a:rPr>
              <a:t>An amino acid found in foods such as poultry, eggs, dairy, fish, nuts and seeds.</a:t>
            </a:r>
          </a:p>
          <a:p>
            <a:pPr lvl="1"/>
            <a:r>
              <a:rPr lang="en-US" dirty="0">
                <a:latin typeface="Calibri" panose="020F0502020204030204" pitchFamily="34" charset="0"/>
                <a:cs typeface="Calibri" panose="020F0502020204030204" pitchFamily="34" charset="0"/>
              </a:rPr>
              <a:t>Tryptophan gets converted into serotonin in the following manner: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82648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Tryptophan =&gt; Serotonin</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marL="667512" lvl="2" indent="0">
              <a:buNone/>
            </a:pPr>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7061604D-EABA-4702-8E72-F9DC51AA8873}"/>
              </a:ext>
            </a:extLst>
          </p:cNvPr>
          <p:cNvPicPr>
            <a:picLocks noChangeAspect="1"/>
          </p:cNvPicPr>
          <p:nvPr/>
        </p:nvPicPr>
        <p:blipFill>
          <a:blip r:embed="rId2"/>
          <a:stretch>
            <a:fillRect/>
          </a:stretch>
        </p:blipFill>
        <p:spPr>
          <a:xfrm>
            <a:off x="1195387" y="2037588"/>
            <a:ext cx="9532714" cy="42654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06201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Tryptophan =&gt; Serotonin</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This conversion takes place thanks to enzymes</a:t>
            </a:r>
          </a:p>
          <a:p>
            <a:pPr marL="0" indent="0">
              <a:buNone/>
            </a:pP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84729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Food As Medicine</a:t>
            </a:r>
          </a:p>
        </p:txBody>
      </p:sp>
      <p:sp>
        <p:nvSpPr>
          <p:cNvPr id="2" name="Content Placeholder 1"/>
          <p:cNvSpPr>
            <a:spLocks noGrp="1"/>
          </p:cNvSpPr>
          <p:nvPr>
            <p:ph idx="1"/>
          </p:nvPr>
        </p:nvSpPr>
        <p:spPr>
          <a:xfrm>
            <a:off x="609600" y="1841679"/>
            <a:ext cx="10972800" cy="4753510"/>
          </a:xfrm>
        </p:spPr>
        <p:txBody>
          <a:bodyPr>
            <a:normAutofit fontScale="85000" lnSpcReduction="20000"/>
          </a:bodyPr>
          <a:lstStyle/>
          <a:p>
            <a:pPr marL="0" indent="0">
              <a:buNone/>
            </a:pPr>
            <a:r>
              <a:rPr lang="en-US" b="1" dirty="0">
                <a:latin typeface="Calibri" panose="020F0502020204030204" pitchFamily="34" charset="0"/>
                <a:cs typeface="Calibri" panose="020F0502020204030204" pitchFamily="34" charset="0"/>
              </a:rPr>
              <a:t>Disclaimer </a:t>
            </a:r>
            <a:endParaRPr lang="en-GB" b="1"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Pseudoscience – is </a:t>
            </a:r>
            <a:r>
              <a:rPr lang="en-US" b="1" dirty="0">
                <a:latin typeface="Calibri" panose="020F0502020204030204" pitchFamily="34" charset="0"/>
                <a:cs typeface="Calibri" panose="020F0502020204030204" pitchFamily="34" charset="0"/>
              </a:rPr>
              <a:t>bad science. </a:t>
            </a:r>
            <a:r>
              <a:rPr lang="en-US" dirty="0">
                <a:latin typeface="Calibri" panose="020F0502020204030204" pitchFamily="34" charset="0"/>
                <a:cs typeface="Calibri" panose="020F0502020204030204" pitchFamily="34" charset="0"/>
              </a:rPr>
              <a:t>It is not the same thing as </a:t>
            </a:r>
            <a:r>
              <a:rPr lang="en-US" b="1" dirty="0">
                <a:latin typeface="Calibri" panose="020F0502020204030204" pitchFamily="34" charset="0"/>
                <a:cs typeface="Calibri" panose="020F0502020204030204" pitchFamily="34" charset="0"/>
              </a:rPr>
              <a:t>new science</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In science there is always a mainstream view and a number of dissenting bodies. Many of the dissenting bodies are as qualified and use methods as rigorous as mainstream scientists.</a:t>
            </a:r>
          </a:p>
          <a:p>
            <a:r>
              <a:rPr lang="en-US" dirty="0">
                <a:latin typeface="Calibri" panose="020F0502020204030204" pitchFamily="34" charset="0"/>
                <a:cs typeface="Calibri" panose="020F0502020204030204" pitchFamily="34" charset="0"/>
              </a:rPr>
              <a:t>Without different theories we would never make progress! The Earth is not flat!</a:t>
            </a:r>
          </a:p>
          <a:p>
            <a:r>
              <a:rPr lang="en-US" dirty="0">
                <a:latin typeface="Calibri" panose="020F0502020204030204" pitchFamily="34" charset="0"/>
                <a:cs typeface="Calibri" panose="020F0502020204030204" pitchFamily="34" charset="0"/>
              </a:rPr>
              <a:t>Quacks and snake oil salesmen have made it more difficult for scientists who present new findings to the scientific community to be taken seriously</a:t>
            </a:r>
          </a:p>
          <a:p>
            <a:r>
              <a:rPr lang="en-US" dirty="0">
                <a:latin typeface="Calibri" panose="020F0502020204030204" pitchFamily="34" charset="0"/>
                <a:cs typeface="Calibri" panose="020F0502020204030204" pitchFamily="34" charset="0"/>
              </a:rPr>
              <a:t>Scientific dogma is very common, especially in the light of change. It is human nature to get attached to a particular theory. Many scientists have invested entire careers (and therefore their sense of identify) in their work. When new research comes to light that challenges existing views, it can cause friction</a:t>
            </a:r>
          </a:p>
          <a:p>
            <a:r>
              <a:rPr lang="en-US" dirty="0">
                <a:latin typeface="Calibri" panose="020F0502020204030204" pitchFamily="34" charset="0"/>
                <a:cs typeface="Calibri" panose="020F0502020204030204" pitchFamily="34" charset="0"/>
              </a:rPr>
              <a:t>We are in an era of rapid change and many well established theories are being questioned. It is a very exciting time which offers much hope in light of the epidemic of diseases we see today.</a:t>
            </a:r>
          </a:p>
          <a:p>
            <a:r>
              <a:rPr lang="en-US" dirty="0">
                <a:latin typeface="Calibri" panose="020F0502020204030204" pitchFamily="34" charset="0"/>
                <a:cs typeface="Calibri" panose="020F0502020204030204" pitchFamily="34" charset="0"/>
              </a:rPr>
              <a:t>What I’m going to talk about today is not “the truth”. I don’t claim to know the truth. I intend to share with you some of the cutting edge research in nutritional science, much of which has come from very highly qualified doctors and scientists from many different countries.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61920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Enzymes – What </a:t>
            </a:r>
            <a:r>
              <a:rPr lang="en-US" b="1" dirty="0" smtClean="0">
                <a:solidFill>
                  <a:srgbClr val="92D050"/>
                </a:solidFill>
              </a:rPr>
              <a:t>Are </a:t>
            </a:r>
            <a:r>
              <a:rPr lang="en-US" b="1" dirty="0">
                <a:solidFill>
                  <a:srgbClr val="92D050"/>
                </a:solidFill>
              </a:rPr>
              <a:t>T</a:t>
            </a:r>
            <a:r>
              <a:rPr lang="en-US" b="1" dirty="0" smtClean="0">
                <a:solidFill>
                  <a:srgbClr val="92D050"/>
                </a:solidFill>
              </a:rPr>
              <a:t>hey</a:t>
            </a:r>
            <a:r>
              <a:rPr lang="en-US" b="1" dirty="0">
                <a:solidFill>
                  <a:srgbClr val="92D050"/>
                </a:solidFill>
              </a:rPr>
              <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The creation of chemical compounds in the body is dependent on </a:t>
            </a:r>
            <a:r>
              <a:rPr lang="en-US" b="1" dirty="0">
                <a:latin typeface="Calibri" panose="020F0502020204030204" pitchFamily="34" charset="0"/>
                <a:cs typeface="Calibri" panose="020F0502020204030204" pitchFamily="34" charset="0"/>
              </a:rPr>
              <a:t>enzymes</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Enzymes are biological catalysts </a:t>
            </a:r>
          </a:p>
          <a:p>
            <a:r>
              <a:rPr lang="en-US" dirty="0">
                <a:latin typeface="Calibri" panose="020F0502020204030204" pitchFamily="34" charset="0"/>
                <a:cs typeface="Calibri" panose="020F0502020204030204" pitchFamily="34" charset="0"/>
              </a:rPr>
              <a:t>Enzymes initiate and accelerate chemical reactions inside over 90 trillion cells </a:t>
            </a:r>
          </a:p>
          <a:p>
            <a:r>
              <a:rPr lang="en-US" dirty="0">
                <a:latin typeface="Calibri" panose="020F0502020204030204" pitchFamily="34" charset="0"/>
                <a:cs typeface="Calibri" panose="020F0502020204030204" pitchFamily="34" charset="0"/>
              </a:rPr>
              <a:t>Enzymes are involved in </a:t>
            </a:r>
            <a:r>
              <a:rPr lang="en-US" b="1" dirty="0">
                <a:latin typeface="Calibri" panose="020F0502020204030204" pitchFamily="34" charset="0"/>
                <a:cs typeface="Calibri" panose="020F0502020204030204" pitchFamily="34" charset="0"/>
              </a:rPr>
              <a:t>digestion, energy production, creation of hormones and other important secretions, help destroy damaged cells, important part of the immune system, etc</a:t>
            </a:r>
            <a:r>
              <a:rPr lang="en-US" b="1" dirty="0" smtClean="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Without enzymes we would die!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74756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Enzymes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Our enzymes are dependent on specific nutrients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our diet does not provide all of the key nutrients, we cannot make enough enzymes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9609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Tryptophan =&gt; Serotonin</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086377"/>
            <a:ext cx="10972800" cy="4508812"/>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Many nutrients are necessary in order for this enzymatic conversion to take place:</a:t>
            </a:r>
          </a:p>
          <a:p>
            <a:pPr lvl="1"/>
            <a:r>
              <a:rPr lang="en-US" dirty="0">
                <a:latin typeface="Calibri" panose="020F0502020204030204" pitchFamily="34" charset="0"/>
                <a:cs typeface="Calibri" panose="020F0502020204030204" pitchFamily="34" charset="0"/>
              </a:rPr>
              <a:t>B Vitamins, especially: </a:t>
            </a:r>
          </a:p>
          <a:p>
            <a:pPr lvl="2"/>
            <a:r>
              <a:rPr lang="en-US" dirty="0">
                <a:latin typeface="Calibri" panose="020F0502020204030204" pitchFamily="34" charset="0"/>
                <a:cs typeface="Calibri" panose="020F0502020204030204" pitchFamily="34" charset="0"/>
              </a:rPr>
              <a:t>B6 (P5P) </a:t>
            </a:r>
          </a:p>
          <a:p>
            <a:pPr lvl="2"/>
            <a:r>
              <a:rPr lang="en-US" dirty="0">
                <a:latin typeface="Calibri" panose="020F0502020204030204" pitchFamily="34" charset="0"/>
                <a:cs typeface="Calibri" panose="020F0502020204030204" pitchFamily="34" charset="0"/>
              </a:rPr>
              <a:t>B1 (thiamine) </a:t>
            </a:r>
          </a:p>
          <a:p>
            <a:pPr lvl="2"/>
            <a:r>
              <a:rPr lang="en-US" dirty="0">
                <a:latin typeface="Calibri" panose="020F0502020204030204" pitchFamily="34" charset="0"/>
                <a:cs typeface="Calibri" panose="020F0502020204030204" pitchFamily="34" charset="0"/>
              </a:rPr>
              <a:t>B2 (riboflavin)</a:t>
            </a:r>
          </a:p>
          <a:p>
            <a:pPr lvl="2"/>
            <a:r>
              <a:rPr lang="en-US" dirty="0">
                <a:latin typeface="Calibri" panose="020F0502020204030204" pitchFamily="34" charset="0"/>
                <a:cs typeface="Calibri" panose="020F0502020204030204" pitchFamily="34" charset="0"/>
              </a:rPr>
              <a:t>B9 (folate)</a:t>
            </a:r>
          </a:p>
          <a:p>
            <a:pPr lvl="1"/>
            <a:r>
              <a:rPr lang="en-US" dirty="0">
                <a:latin typeface="Calibri" panose="020F0502020204030204" pitchFamily="34" charset="0"/>
                <a:cs typeface="Calibri" panose="020F0502020204030204" pitchFamily="34" charset="0"/>
              </a:rPr>
              <a:t>Vitamin D</a:t>
            </a:r>
          </a:p>
          <a:p>
            <a:pPr lvl="1"/>
            <a:r>
              <a:rPr lang="en-US" dirty="0">
                <a:latin typeface="Calibri" panose="020F0502020204030204" pitchFamily="34" charset="0"/>
                <a:cs typeface="Calibri" panose="020F0502020204030204" pitchFamily="34" charset="0"/>
              </a:rPr>
              <a:t>Selenium</a:t>
            </a:r>
          </a:p>
          <a:p>
            <a:pPr lvl="1"/>
            <a:r>
              <a:rPr lang="en-US" dirty="0">
                <a:latin typeface="Calibri" panose="020F0502020204030204" pitchFamily="34" charset="0"/>
                <a:cs typeface="Calibri" panose="020F0502020204030204" pitchFamily="34" charset="0"/>
              </a:rPr>
              <a:t>Zinc</a:t>
            </a:r>
          </a:p>
          <a:p>
            <a:pPr lvl="1"/>
            <a:r>
              <a:rPr lang="en-US" dirty="0">
                <a:latin typeface="Calibri" panose="020F0502020204030204" pitchFamily="34" charset="0"/>
                <a:cs typeface="Calibri" panose="020F0502020204030204" pitchFamily="34" charset="0"/>
              </a:rPr>
              <a:t>Magnesium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24033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fade">
                                      <p:cBhvr>
                                        <p:cTn id="4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tress">
            <a:extLst>
              <a:ext uri="{FF2B5EF4-FFF2-40B4-BE49-F238E27FC236}">
                <a16:creationId xmlns:a16="http://schemas.microsoft.com/office/drawing/2014/main" xmlns="" id="{C405CCCE-15F8-45E7-92B3-BF93DA9FD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248" y="1249830"/>
            <a:ext cx="6795752" cy="50819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a:solidFill>
                  <a:srgbClr val="92D050"/>
                </a:solidFill>
              </a:rPr>
              <a:t>Enzymes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70485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The amount of enzymes required (and therefore nutrients to make them) is directly proportionate to the amount of </a:t>
            </a:r>
            <a:r>
              <a:rPr lang="en-US" b="1" dirty="0">
                <a:latin typeface="Calibri" panose="020F0502020204030204" pitchFamily="34" charset="0"/>
                <a:cs typeface="Calibri" panose="020F0502020204030204" pitchFamily="34" charset="0"/>
              </a:rPr>
              <a:t>stress</a:t>
            </a:r>
            <a:r>
              <a:rPr lang="en-US" dirty="0">
                <a:latin typeface="Calibri" panose="020F0502020204030204" pitchFamily="34" charset="0"/>
                <a:cs typeface="Calibri" panose="020F0502020204030204" pitchFamily="34" charset="0"/>
              </a:rPr>
              <a:t> we are under.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38108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Tryptophan =&gt; Serotonin</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 in 11 adults in Britain are currently prescribed SSRI medication</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Prescription of antidepressant medication is more common when a person has been under significant stress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Doctors neither have enough time or are trained to enquire about the patient’s nutritional status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90285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Other </a:t>
            </a:r>
            <a:r>
              <a:rPr lang="en-US" b="1" dirty="0" smtClean="0">
                <a:solidFill>
                  <a:srgbClr val="92D050"/>
                </a:solidFill>
              </a:rPr>
              <a:t>Examples </a:t>
            </a:r>
            <a:r>
              <a:rPr lang="en-US" b="1" dirty="0">
                <a:solidFill>
                  <a:srgbClr val="92D050"/>
                </a:solidFill>
              </a:rPr>
              <a:t>O</a:t>
            </a:r>
            <a:r>
              <a:rPr lang="en-US" b="1" dirty="0" smtClean="0">
                <a:solidFill>
                  <a:srgbClr val="92D050"/>
                </a:solidFill>
              </a:rPr>
              <a:t>f </a:t>
            </a:r>
            <a:r>
              <a:rPr lang="en-US" b="1" dirty="0">
                <a:solidFill>
                  <a:srgbClr val="92D050"/>
                </a:solidFill>
              </a:rPr>
              <a:t>D</a:t>
            </a:r>
            <a:r>
              <a:rPr lang="en-US" b="1" dirty="0" smtClean="0">
                <a:solidFill>
                  <a:srgbClr val="92D050"/>
                </a:solidFill>
              </a:rPr>
              <a:t>rugs</a:t>
            </a:r>
            <a:endParaRPr lang="en-US" b="1" dirty="0">
              <a:solidFill>
                <a:srgbClr val="92D050"/>
              </a:solidFill>
            </a:endParaRP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Diazepam – Benzodiazepine / tranquiliser</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Used to treat major anxiety disorder, insomnia, alcohol withdrawal, muscle spasms, etc.</a:t>
            </a:r>
          </a:p>
          <a:p>
            <a:pPr lvl="1"/>
            <a:r>
              <a:rPr lang="en-US" dirty="0">
                <a:latin typeface="Calibri" panose="020F0502020204030204" pitchFamily="34" charset="0"/>
                <a:cs typeface="Calibri" panose="020F0502020204030204" pitchFamily="34" charset="0"/>
              </a:rPr>
              <a:t>Increases concentrations of and sensitivity to GABA</a:t>
            </a:r>
          </a:p>
          <a:p>
            <a:pPr lvl="1"/>
            <a:r>
              <a:rPr lang="en-US" dirty="0">
                <a:latin typeface="Calibri" panose="020F0502020204030204" pitchFamily="34" charset="0"/>
                <a:cs typeface="Calibri" panose="020F0502020204030204" pitchFamily="34" charset="0"/>
              </a:rPr>
              <a:t>What is GABA?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31525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GABA</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GABA is one of the most abundant neurotransmitter in the body, along with glutamate. </a:t>
            </a:r>
          </a:p>
          <a:p>
            <a:r>
              <a:rPr lang="en-US" dirty="0">
                <a:latin typeface="Calibri" panose="020F0502020204030204" pitchFamily="34" charset="0"/>
                <a:cs typeface="Calibri" panose="020F0502020204030204" pitchFamily="34" charset="0"/>
              </a:rPr>
              <a:t>It is the chief inhibitory neurotransmitter, responsible for reducing neuronal excitability - It calms you down!</a:t>
            </a:r>
          </a:p>
          <a:p>
            <a:r>
              <a:rPr lang="en-US" dirty="0">
                <a:latin typeface="Calibri" panose="020F0502020204030204" pitchFamily="34" charset="0"/>
                <a:cs typeface="Calibri" panose="020F0502020204030204" pitchFamily="34" charset="0"/>
              </a:rPr>
              <a:t>It is especially present in the cerebral cortex and has a profound effect on how thoughts and sensations are processed</a:t>
            </a:r>
          </a:p>
          <a:p>
            <a:r>
              <a:rPr lang="en-US" dirty="0">
                <a:latin typeface="Calibri" panose="020F0502020204030204" pitchFamily="34" charset="0"/>
                <a:cs typeface="Calibri" panose="020F0502020204030204" pitchFamily="34" charset="0"/>
              </a:rPr>
              <a:t>GABA is made in the cells of the brain, where it is converted from glutamate thanks to the…</a:t>
            </a:r>
          </a:p>
          <a:p>
            <a:r>
              <a:rPr lang="en-US" b="1" dirty="0">
                <a:latin typeface="Calibri" panose="020F0502020204030204" pitchFamily="34" charset="0"/>
                <a:cs typeface="Calibri" panose="020F0502020204030204" pitchFamily="34" charset="0"/>
              </a:rPr>
              <a:t>GAD Enzyme</a:t>
            </a:r>
          </a:p>
          <a:p>
            <a:pPr lvl="1"/>
            <a:r>
              <a:rPr lang="en-US" dirty="0">
                <a:latin typeface="Calibri" panose="020F0502020204030204" pitchFamily="34" charset="0"/>
                <a:cs typeface="Calibri" panose="020F0502020204030204" pitchFamily="34" charset="0"/>
              </a:rPr>
              <a:t>Balances GABA and glutamate levels</a:t>
            </a:r>
          </a:p>
          <a:p>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04321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GABA / Glutamate</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Glutamate is the primary excitatory neurotransmitter.</a:t>
            </a:r>
          </a:p>
          <a:p>
            <a:r>
              <a:rPr lang="en-US" dirty="0">
                <a:latin typeface="Calibri" panose="020F0502020204030204" pitchFamily="34" charset="0"/>
                <a:cs typeface="Calibri" panose="020F0502020204030204" pitchFamily="34" charset="0"/>
              </a:rPr>
              <a:t>GABA and glutamate have an inverse relationship. They work like the break and accelerator.</a:t>
            </a:r>
          </a:p>
          <a:p>
            <a:r>
              <a:rPr lang="en-US" dirty="0">
                <a:latin typeface="Calibri" panose="020F0502020204030204" pitchFamily="34" charset="0"/>
                <a:cs typeface="Calibri" panose="020F0502020204030204" pitchFamily="34" charset="0"/>
              </a:rPr>
              <a:t>Too much GABA is heavily sedating (drunk) If too much glutamate is present, the result can be extreme:</a:t>
            </a:r>
          </a:p>
          <a:p>
            <a:r>
              <a:rPr lang="en-US" dirty="0">
                <a:latin typeface="Calibri" panose="020F0502020204030204" pitchFamily="34" charset="0"/>
                <a:cs typeface="Calibri" panose="020F0502020204030204" pitchFamily="34" charset="0"/>
              </a:rPr>
              <a:t>Too much glutamate causes:</a:t>
            </a:r>
          </a:p>
          <a:p>
            <a:pPr lvl="1"/>
            <a:r>
              <a:rPr lang="en-US" dirty="0">
                <a:latin typeface="Calibri" panose="020F0502020204030204" pitchFamily="34" charset="0"/>
                <a:cs typeface="Calibri" panose="020F0502020204030204" pitchFamily="34" charset="0"/>
              </a:rPr>
              <a:t>Anxiety</a:t>
            </a:r>
          </a:p>
          <a:p>
            <a:pPr lvl="1"/>
            <a:r>
              <a:rPr lang="en-US" dirty="0">
                <a:latin typeface="Calibri" panose="020F0502020204030204" pitchFamily="34" charset="0"/>
                <a:cs typeface="Calibri" panose="020F0502020204030204" pitchFamily="34" charset="0"/>
              </a:rPr>
              <a:t>Restlessness</a:t>
            </a:r>
          </a:p>
          <a:p>
            <a:pPr lvl="1"/>
            <a:r>
              <a:rPr lang="en-US" dirty="0">
                <a:latin typeface="Calibri" panose="020F0502020204030204" pitchFamily="34" charset="0"/>
                <a:cs typeface="Calibri" panose="020F0502020204030204" pitchFamily="34" charset="0"/>
              </a:rPr>
              <a:t>Nervous tensions</a:t>
            </a:r>
          </a:p>
          <a:p>
            <a:pPr lvl="1"/>
            <a:r>
              <a:rPr lang="en-US" dirty="0">
                <a:latin typeface="Calibri" panose="020F0502020204030204" pitchFamily="34" charset="0"/>
                <a:cs typeface="Calibri" panose="020F0502020204030204" pitchFamily="34" charset="0"/>
              </a:rPr>
              <a:t>Irritability</a:t>
            </a:r>
          </a:p>
          <a:p>
            <a:pPr lvl="1"/>
            <a:r>
              <a:rPr lang="en-US" dirty="0">
                <a:latin typeface="Calibri" panose="020F0502020204030204" pitchFamily="34" charset="0"/>
                <a:cs typeface="Calibri" panose="020F0502020204030204" pitchFamily="34" charset="0"/>
              </a:rPr>
              <a:t>Insomnia</a:t>
            </a:r>
          </a:p>
          <a:p>
            <a:pPr lvl="1"/>
            <a:r>
              <a:rPr lang="en-US" dirty="0">
                <a:latin typeface="Calibri" panose="020F0502020204030204" pitchFamily="34" charset="0"/>
                <a:cs typeface="Calibri" panose="020F0502020204030204" pitchFamily="34" charset="0"/>
              </a:rPr>
              <a:t>Racing thoughts</a:t>
            </a:r>
          </a:p>
          <a:p>
            <a:pPr lvl="1"/>
            <a:r>
              <a:rPr lang="en-US" dirty="0">
                <a:latin typeface="Calibri" panose="020F0502020204030204" pitchFamily="34" charset="0"/>
                <a:cs typeface="Calibri" panose="020F0502020204030204" pitchFamily="34" charset="0"/>
              </a:rPr>
              <a:t>Poor stress tolerance</a:t>
            </a:r>
          </a:p>
          <a:p>
            <a:pPr lvl="1"/>
            <a:r>
              <a:rPr lang="en-US" dirty="0">
                <a:latin typeface="Calibri" panose="020F0502020204030204" pitchFamily="34" charset="0"/>
                <a:cs typeface="Calibri" panose="020F0502020204030204" pitchFamily="34" charset="0"/>
              </a:rPr>
              <a:t>etc.</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515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fade">
                                      <p:cBhvr>
                                        <p:cTn id="47" dur="500"/>
                                        <p:tgtEl>
                                          <p:spTgt spid="10">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10" end="10"/>
                                            </p:txEl>
                                          </p:spTgt>
                                        </p:tgtEl>
                                        <p:attrNameLst>
                                          <p:attrName>style.visibility</p:attrName>
                                        </p:attrNameLst>
                                      </p:cBhvr>
                                      <p:to>
                                        <p:strVal val="visible"/>
                                      </p:to>
                                    </p:set>
                                    <p:animEffect transition="in" filter="fade">
                                      <p:cBhvr>
                                        <p:cTn id="52" dur="500"/>
                                        <p:tgtEl>
                                          <p:spTgt spid="10">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11" end="11"/>
                                            </p:txEl>
                                          </p:spTgt>
                                        </p:tgtEl>
                                        <p:attrNameLst>
                                          <p:attrName>style.visibility</p:attrName>
                                        </p:attrNameLst>
                                      </p:cBhvr>
                                      <p:to>
                                        <p:strVal val="visible"/>
                                      </p:to>
                                    </p:set>
                                    <p:animEffect transition="in" filter="fade">
                                      <p:cBhvr>
                                        <p:cTn id="5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GABA </a:t>
            </a:r>
            <a:r>
              <a:rPr lang="en-US" b="1" dirty="0" smtClean="0">
                <a:solidFill>
                  <a:srgbClr val="92D050"/>
                </a:solidFill>
              </a:rPr>
              <a:t>&amp; </a:t>
            </a:r>
            <a:r>
              <a:rPr lang="en-US" b="1" dirty="0">
                <a:solidFill>
                  <a:srgbClr val="92D050"/>
                </a:solidFill>
              </a:rPr>
              <a:t>Nutrition</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How does nutrition affect the production of GABA?</a:t>
            </a:r>
          </a:p>
          <a:p>
            <a:r>
              <a:rPr lang="en-US" dirty="0">
                <a:latin typeface="Calibri" panose="020F0502020204030204" pitchFamily="34" charset="0"/>
                <a:cs typeface="Calibri" panose="020F0502020204030204" pitchFamily="34" charset="0"/>
              </a:rPr>
              <a:t>In order to produce enough of the GAD enzyme, several nutrients are required (this list is not exhaustive)</a:t>
            </a:r>
          </a:p>
          <a:p>
            <a:pPr lvl="1"/>
            <a:r>
              <a:rPr lang="en-US" dirty="0">
                <a:latin typeface="Calibri" panose="020F0502020204030204" pitchFamily="34" charset="0"/>
                <a:cs typeface="Calibri" panose="020F0502020204030204" pitchFamily="34" charset="0"/>
              </a:rPr>
              <a:t>B6 (Pyridoxal 5’ Phosphate)</a:t>
            </a:r>
          </a:p>
          <a:p>
            <a:pPr lvl="1"/>
            <a:r>
              <a:rPr lang="en-US" dirty="0">
                <a:latin typeface="Calibri" panose="020F0502020204030204" pitchFamily="34" charset="0"/>
                <a:cs typeface="Calibri" panose="020F0502020204030204" pitchFamily="34" charset="0"/>
              </a:rPr>
              <a:t>Magnesium</a:t>
            </a:r>
          </a:p>
          <a:p>
            <a:pPr lvl="1"/>
            <a:r>
              <a:rPr lang="en-US" dirty="0">
                <a:latin typeface="Calibri" panose="020F0502020204030204" pitchFamily="34" charset="0"/>
                <a:cs typeface="Calibri" panose="020F0502020204030204" pitchFamily="34" charset="0"/>
              </a:rPr>
              <a:t>Zinc</a:t>
            </a:r>
          </a:p>
          <a:p>
            <a:pPr lvl="1"/>
            <a:r>
              <a:rPr lang="en-US" dirty="0">
                <a:latin typeface="Calibri" panose="020F0502020204030204" pitchFamily="34" charset="0"/>
                <a:cs typeface="Calibri" panose="020F0502020204030204" pitchFamily="34" charset="0"/>
              </a:rPr>
              <a:t>Taurine</a:t>
            </a:r>
          </a:p>
          <a:p>
            <a:pPr lvl="1"/>
            <a:r>
              <a:rPr lang="en-US" dirty="0">
                <a:latin typeface="Calibri" panose="020F0502020204030204" pitchFamily="34" charset="0"/>
                <a:cs typeface="Calibri" panose="020F0502020204030204" pitchFamily="34" charset="0"/>
              </a:rPr>
              <a:t>L-theanine (tea is a good source of this amino acid)</a:t>
            </a:r>
          </a:p>
          <a:p>
            <a:pPr lvl="1"/>
            <a:r>
              <a:rPr lang="en-US" dirty="0">
                <a:latin typeface="Calibri" panose="020F0502020204030204" pitchFamily="34" charset="0"/>
                <a:cs typeface="Calibri" panose="020F0502020204030204" pitchFamily="34" charset="0"/>
              </a:rPr>
              <a:t>Organic lithium</a:t>
            </a:r>
          </a:p>
          <a:p>
            <a:r>
              <a:rPr lang="en-US" dirty="0">
                <a:latin typeface="Calibri" panose="020F0502020204030204" pitchFamily="34" charset="0"/>
                <a:cs typeface="Calibri" panose="020F0502020204030204" pitchFamily="34" charset="0"/>
              </a:rPr>
              <a:t>Research into gut bacteria now shows that the presence of the correct strains of bacteria also strongly effects the GAD enzyme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3416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Nutrition &amp; Cardiovascular Health</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Heart disease and stroke</a:t>
            </a:r>
          </a:p>
          <a:p>
            <a:pPr lvl="1"/>
            <a:r>
              <a:rPr lang="en-US" dirty="0">
                <a:latin typeface="Calibri" panose="020F0502020204030204" pitchFamily="34" charset="0"/>
                <a:cs typeface="Calibri" panose="020F0502020204030204" pitchFamily="34" charset="0"/>
              </a:rPr>
              <a:t>Risk is associated with degree of arterial plaque and inflammation</a:t>
            </a:r>
          </a:p>
          <a:p>
            <a:pPr lvl="1"/>
            <a:r>
              <a:rPr lang="en-US" dirty="0">
                <a:latin typeface="Calibri" panose="020F0502020204030204" pitchFamily="34" charset="0"/>
                <a:cs typeface="Calibri" panose="020F0502020204030204" pitchFamily="34" charset="0"/>
              </a:rPr>
              <a:t>Nutrients which are protective:</a:t>
            </a:r>
          </a:p>
          <a:p>
            <a:pPr lvl="2"/>
            <a:r>
              <a:rPr lang="en-US" dirty="0">
                <a:latin typeface="Calibri" panose="020F0502020204030204" pitchFamily="34" charset="0"/>
                <a:cs typeface="Calibri" panose="020F0502020204030204" pitchFamily="34" charset="0"/>
              </a:rPr>
              <a:t>Vitamin C</a:t>
            </a:r>
          </a:p>
          <a:p>
            <a:pPr lvl="2"/>
            <a:r>
              <a:rPr lang="en-US" dirty="0">
                <a:latin typeface="Calibri" panose="020F0502020204030204" pitchFamily="34" charset="0"/>
                <a:cs typeface="Calibri" panose="020F0502020204030204" pitchFamily="34" charset="0"/>
              </a:rPr>
              <a:t>Magnesium</a:t>
            </a:r>
          </a:p>
          <a:p>
            <a:pPr lvl="2"/>
            <a:r>
              <a:rPr lang="en-US" dirty="0">
                <a:latin typeface="Calibri" panose="020F0502020204030204" pitchFamily="34" charset="0"/>
                <a:cs typeface="Calibri" panose="020F0502020204030204" pitchFamily="34" charset="0"/>
              </a:rPr>
              <a:t>Vitamin K2</a:t>
            </a:r>
          </a:p>
          <a:p>
            <a:pPr lvl="2"/>
            <a:r>
              <a:rPr lang="en-US" dirty="0">
                <a:latin typeface="Calibri" panose="020F0502020204030204" pitchFamily="34" charset="0"/>
                <a:cs typeface="Calibri" panose="020F0502020204030204" pitchFamily="34" charset="0"/>
              </a:rPr>
              <a:t>Vitamin D3</a:t>
            </a:r>
          </a:p>
          <a:p>
            <a:pPr lvl="2"/>
            <a:r>
              <a:rPr lang="en-US" dirty="0">
                <a:latin typeface="Calibri" panose="020F0502020204030204" pitchFamily="34" charset="0"/>
                <a:cs typeface="Calibri" panose="020F0502020204030204" pitchFamily="34" charset="0"/>
              </a:rPr>
              <a:t>Antioxidant status, CoQ10</a:t>
            </a:r>
          </a:p>
          <a:p>
            <a:pPr lvl="2"/>
            <a:r>
              <a:rPr lang="en-US" b="1" dirty="0">
                <a:latin typeface="Calibri" panose="020F0502020204030204" pitchFamily="34" charset="0"/>
                <a:cs typeface="Calibri" panose="020F0502020204030204" pitchFamily="34" charset="0"/>
              </a:rPr>
              <a:t>Correct balance of fatty acids and good fats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1485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Food As Medicine</a:t>
            </a:r>
          </a:p>
        </p:txBody>
      </p:sp>
      <p:sp>
        <p:nvSpPr>
          <p:cNvPr id="2" name="Content Placeholder 1"/>
          <p:cNvSpPr>
            <a:spLocks noGrp="1"/>
          </p:cNvSpPr>
          <p:nvPr>
            <p:ph idx="1"/>
          </p:nvPr>
        </p:nvSpPr>
        <p:spPr>
          <a:xfrm>
            <a:off x="609600" y="2206069"/>
            <a:ext cx="10972800" cy="4389120"/>
          </a:xfrm>
        </p:spPr>
        <p:txBody>
          <a:bodyPr>
            <a:normAutofit/>
          </a:bodyPr>
          <a:lstStyle/>
          <a:p>
            <a:pPr marL="0" indent="0">
              <a:buNone/>
            </a:pPr>
            <a:r>
              <a:rPr lang="en-US" b="1" dirty="0">
                <a:latin typeface="Calibri" panose="020F0502020204030204" pitchFamily="34" charset="0"/>
                <a:cs typeface="Calibri" panose="020F0502020204030204" pitchFamily="34" charset="0"/>
              </a:rPr>
              <a:t>About Me</a:t>
            </a:r>
            <a:endParaRPr lang="en-GB" b="1"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 trained as a nutritionist 9 years ago</a:t>
            </a:r>
          </a:p>
          <a:p>
            <a:r>
              <a:rPr lang="en-US" dirty="0">
                <a:latin typeface="Calibri" panose="020F0502020204030204" pitchFamily="34" charset="0"/>
                <a:cs typeface="Calibri" panose="020F0502020204030204" pitchFamily="34" charset="0"/>
              </a:rPr>
              <a:t>What motivated me to do this was the state of health of my close family, especially my father</a:t>
            </a:r>
          </a:p>
          <a:p>
            <a:r>
              <a:rPr lang="en-US" dirty="0">
                <a:latin typeface="Calibri" panose="020F0502020204030204" pitchFamily="34" charset="0"/>
                <a:cs typeface="Calibri" panose="020F0502020204030204" pitchFamily="34" charset="0"/>
              </a:rPr>
              <a:t>I had also suffered from a neurological disorder since childhood with bouts of uncontrollable nervous tics, extreme anxiety and nervous exhaustion</a:t>
            </a:r>
          </a:p>
          <a:p>
            <a:r>
              <a:rPr lang="en-US" dirty="0">
                <a:latin typeface="Calibri" panose="020F0502020204030204" pitchFamily="34" charset="0"/>
                <a:cs typeface="Calibri" panose="020F0502020204030204" pitchFamily="34" charset="0"/>
              </a:rPr>
              <a:t>I thought there had to be more we could do than just manage symptoms</a:t>
            </a:r>
          </a:p>
          <a:p>
            <a:r>
              <a:rPr lang="en-US" dirty="0">
                <a:latin typeface="Calibri" panose="020F0502020204030204" pitchFamily="34" charset="0"/>
                <a:cs typeface="Calibri" panose="020F0502020204030204" pitchFamily="34" charset="0"/>
              </a:rPr>
              <a:t>It has changed my life</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724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Drugs </a:t>
            </a:r>
            <a:r>
              <a:rPr lang="en-US" b="1" dirty="0" smtClean="0">
                <a:solidFill>
                  <a:srgbClr val="92D050"/>
                </a:solidFill>
              </a:rPr>
              <a:t>Versus </a:t>
            </a:r>
            <a:r>
              <a:rPr lang="en-US" b="1" dirty="0">
                <a:solidFill>
                  <a:srgbClr val="92D050"/>
                </a:solidFill>
              </a:rPr>
              <a:t>Nutrients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Drugs are often intended to affect a single biological pathway</a:t>
            </a:r>
          </a:p>
          <a:p>
            <a:r>
              <a:rPr lang="en-US" dirty="0">
                <a:latin typeface="Calibri" panose="020F0502020204030204" pitchFamily="34" charset="0"/>
                <a:cs typeface="Calibri" panose="020F0502020204030204" pitchFamily="34" charset="0"/>
              </a:rPr>
              <a:t>For example there are drugs to:</a:t>
            </a:r>
          </a:p>
          <a:p>
            <a:pPr lvl="1"/>
            <a:r>
              <a:rPr lang="en-US" dirty="0">
                <a:latin typeface="Calibri" panose="020F0502020204030204" pitchFamily="34" charset="0"/>
                <a:cs typeface="Calibri" panose="020F0502020204030204" pitchFamily="34" charset="0"/>
              </a:rPr>
              <a:t>Lower blood pressure</a:t>
            </a:r>
          </a:p>
          <a:p>
            <a:pPr lvl="1"/>
            <a:r>
              <a:rPr lang="en-US" dirty="0">
                <a:latin typeface="Calibri" panose="020F0502020204030204" pitchFamily="34" charset="0"/>
                <a:cs typeface="Calibri" panose="020F0502020204030204" pitchFamily="34" charset="0"/>
              </a:rPr>
              <a:t>Lower blood sugar</a:t>
            </a:r>
          </a:p>
          <a:p>
            <a:pPr lvl="1"/>
            <a:r>
              <a:rPr lang="en-US" dirty="0">
                <a:latin typeface="Calibri" panose="020F0502020204030204" pitchFamily="34" charset="0"/>
                <a:cs typeface="Calibri" panose="020F0502020204030204" pitchFamily="34" charset="0"/>
              </a:rPr>
              <a:t>Block adrenaline</a:t>
            </a:r>
          </a:p>
          <a:p>
            <a:pPr lvl="1"/>
            <a:r>
              <a:rPr lang="en-US" dirty="0">
                <a:latin typeface="Calibri" panose="020F0502020204030204" pitchFamily="34" charset="0"/>
                <a:cs typeface="Calibri" panose="020F0502020204030204" pitchFamily="34" charset="0"/>
              </a:rPr>
              <a:t>Increase serotonin</a:t>
            </a:r>
          </a:p>
          <a:p>
            <a:pPr lvl="1"/>
            <a:r>
              <a:rPr lang="en-US" dirty="0">
                <a:latin typeface="Calibri" panose="020F0502020204030204" pitchFamily="34" charset="0"/>
                <a:cs typeface="Calibri" panose="020F0502020204030204" pitchFamily="34" charset="0"/>
              </a:rPr>
              <a:t>Decrease dopamine</a:t>
            </a:r>
          </a:p>
          <a:p>
            <a:pPr lvl="1"/>
            <a:r>
              <a:rPr lang="en-US" dirty="0">
                <a:latin typeface="Calibri" panose="020F0502020204030204" pitchFamily="34" charset="0"/>
                <a:cs typeface="Calibri" panose="020F0502020204030204" pitchFamily="34" charset="0"/>
              </a:rPr>
              <a:t>Kill certain types of bacteria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11842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Drugs </a:t>
            </a:r>
            <a:r>
              <a:rPr lang="en-US" b="1" dirty="0" smtClean="0">
                <a:solidFill>
                  <a:srgbClr val="92D050"/>
                </a:solidFill>
              </a:rPr>
              <a:t>Versus </a:t>
            </a:r>
            <a:r>
              <a:rPr lang="en-US" b="1" dirty="0">
                <a:solidFill>
                  <a:srgbClr val="92D050"/>
                </a:solidFill>
              </a:rPr>
              <a:t>Nutrients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Nutrients exert an effect on </a:t>
            </a:r>
            <a:r>
              <a:rPr lang="en-US" b="1" dirty="0">
                <a:latin typeface="Calibri" panose="020F0502020204030204" pitchFamily="34" charset="0"/>
                <a:cs typeface="Calibri" panose="020F0502020204030204" pitchFamily="34" charset="0"/>
              </a:rPr>
              <a:t>multiple biological pathways simultaneously</a:t>
            </a:r>
          </a:p>
          <a:p>
            <a:r>
              <a:rPr lang="en-US" dirty="0">
                <a:latin typeface="Calibri" panose="020F0502020204030204" pitchFamily="34" charset="0"/>
                <a:cs typeface="Calibri" panose="020F0502020204030204" pitchFamily="34" charset="0"/>
              </a:rPr>
              <a:t>For example, zinc:</a:t>
            </a:r>
          </a:p>
          <a:p>
            <a:pPr lvl="1"/>
            <a:r>
              <a:rPr lang="en-US" dirty="0">
                <a:latin typeface="Calibri" panose="020F0502020204030204" pitchFamily="34" charset="0"/>
                <a:cs typeface="Calibri" panose="020F0502020204030204" pitchFamily="34" charset="0"/>
              </a:rPr>
              <a:t>Zinc plays a crucial role in proper immune system function</a:t>
            </a:r>
          </a:p>
          <a:p>
            <a:pPr lvl="1"/>
            <a:r>
              <a:rPr lang="en-US" dirty="0">
                <a:latin typeface="Calibri" panose="020F0502020204030204" pitchFamily="34" charset="0"/>
                <a:cs typeface="Calibri" panose="020F0502020204030204" pitchFamily="34" charset="0"/>
              </a:rPr>
              <a:t>Acts as an antioxidant to reduce risks of free radical induced damage to cells</a:t>
            </a:r>
          </a:p>
          <a:p>
            <a:pPr lvl="1"/>
            <a:r>
              <a:rPr lang="en-US" dirty="0">
                <a:latin typeface="Calibri" panose="020F0502020204030204" pitchFamily="34" charset="0"/>
                <a:cs typeface="Calibri" panose="020F0502020204030204" pitchFamily="34" charset="0"/>
              </a:rPr>
              <a:t>Plays a vital role in hormone balance, especially stress hormones</a:t>
            </a:r>
          </a:p>
          <a:p>
            <a:pPr lvl="1"/>
            <a:r>
              <a:rPr lang="en-US" dirty="0">
                <a:latin typeface="Calibri" panose="020F0502020204030204" pitchFamily="34" charset="0"/>
                <a:cs typeface="Calibri" panose="020F0502020204030204" pitchFamily="34" charset="0"/>
              </a:rPr>
              <a:t>Helps balance blood sugar</a:t>
            </a:r>
          </a:p>
          <a:p>
            <a:pPr lvl="1"/>
            <a:r>
              <a:rPr lang="en-US" dirty="0">
                <a:latin typeface="Calibri" panose="020F0502020204030204" pitchFamily="34" charset="0"/>
                <a:cs typeface="Calibri" panose="020F0502020204030204" pitchFamily="34" charset="0"/>
              </a:rPr>
              <a:t>Promotes health of cardiovascular system</a:t>
            </a:r>
          </a:p>
          <a:p>
            <a:pPr lvl="1"/>
            <a:r>
              <a:rPr lang="en-US" dirty="0">
                <a:latin typeface="Calibri" panose="020F0502020204030204" pitchFamily="34" charset="0"/>
                <a:cs typeface="Calibri" panose="020F0502020204030204" pitchFamily="34" charset="0"/>
              </a:rPr>
              <a:t>Increases fertility in men and women</a:t>
            </a:r>
          </a:p>
          <a:p>
            <a:pPr lvl="1"/>
            <a:r>
              <a:rPr lang="en-US" dirty="0">
                <a:latin typeface="Calibri" panose="020F0502020204030204" pitchFamily="34" charset="0"/>
                <a:cs typeface="Calibri" panose="020F0502020204030204" pitchFamily="34" charset="0"/>
              </a:rPr>
              <a:t>Promotes good eye health</a:t>
            </a:r>
          </a:p>
          <a:p>
            <a:pPr lvl="1"/>
            <a:r>
              <a:rPr lang="en-US" dirty="0">
                <a:latin typeface="Calibri" panose="020F0502020204030204" pitchFamily="34" charset="0"/>
                <a:cs typeface="Calibri" panose="020F0502020204030204" pitchFamily="34" charset="0"/>
              </a:rPr>
              <a:t>Supports liver health</a:t>
            </a:r>
          </a:p>
          <a:p>
            <a:pPr lvl="1"/>
            <a:r>
              <a:rPr lang="en-US" dirty="0">
                <a:latin typeface="Calibri" panose="020F0502020204030204" pitchFamily="34" charset="0"/>
                <a:cs typeface="Calibri" panose="020F0502020204030204" pitchFamily="34" charset="0"/>
              </a:rPr>
              <a:t>Support muscle growth and repair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82220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fade">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9" end="9"/>
                                            </p:txEl>
                                          </p:spTgt>
                                        </p:tgtEl>
                                        <p:attrNameLst>
                                          <p:attrName>style.visibility</p:attrName>
                                        </p:attrNameLst>
                                      </p:cBhvr>
                                      <p:to>
                                        <p:strVal val="visible"/>
                                      </p:to>
                                    </p:set>
                                    <p:animEffect transition="in" filter="fade">
                                      <p:cBhvr>
                                        <p:cTn id="47" dur="500"/>
                                        <p:tgtEl>
                                          <p:spTgt spid="10">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10" end="10"/>
                                            </p:txEl>
                                          </p:spTgt>
                                        </p:tgtEl>
                                        <p:attrNameLst>
                                          <p:attrName>style.visibility</p:attrName>
                                        </p:attrNameLst>
                                      </p:cBhvr>
                                      <p:to>
                                        <p:strVal val="visible"/>
                                      </p:to>
                                    </p:set>
                                    <p:animEffect transition="in" filter="fade">
                                      <p:cBhvr>
                                        <p:cTn id="52"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Zinc</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Good food sources of zinc include:</a:t>
            </a:r>
          </a:p>
          <a:p>
            <a:pPr lvl="1"/>
            <a:r>
              <a:rPr lang="en-US" dirty="0">
                <a:latin typeface="Calibri" panose="020F0502020204030204" pitchFamily="34" charset="0"/>
                <a:cs typeface="Calibri" panose="020F0502020204030204" pitchFamily="34" charset="0"/>
              </a:rPr>
              <a:t>Red meat (especially lamb, game and grass fed beef)</a:t>
            </a:r>
          </a:p>
          <a:p>
            <a:pPr lvl="1"/>
            <a:r>
              <a:rPr lang="en-US" dirty="0">
                <a:latin typeface="Calibri" panose="020F0502020204030204" pitchFamily="34" charset="0"/>
                <a:cs typeface="Calibri" panose="020F0502020204030204" pitchFamily="34" charset="0"/>
              </a:rPr>
              <a:t>Sea food (oysters are very high in zinc)</a:t>
            </a:r>
          </a:p>
          <a:p>
            <a:pPr lvl="1"/>
            <a:r>
              <a:rPr lang="en-US" dirty="0">
                <a:latin typeface="Calibri" panose="020F0502020204030204" pitchFamily="34" charset="0"/>
                <a:cs typeface="Calibri" panose="020F0502020204030204" pitchFamily="34" charset="0"/>
              </a:rPr>
              <a:t>Pumpkin seeds</a:t>
            </a:r>
          </a:p>
          <a:p>
            <a:pPr lvl="1"/>
            <a:r>
              <a:rPr lang="en-US" dirty="0">
                <a:latin typeface="Calibri" panose="020F0502020204030204" pitchFamily="34" charset="0"/>
                <a:cs typeface="Calibri" panose="020F0502020204030204" pitchFamily="34" charset="0"/>
              </a:rPr>
              <a:t>Chickpeas</a:t>
            </a:r>
          </a:p>
          <a:p>
            <a:pPr lvl="1"/>
            <a:r>
              <a:rPr lang="en-US" dirty="0">
                <a:latin typeface="Calibri" panose="020F0502020204030204" pitchFamily="34" charset="0"/>
                <a:cs typeface="Calibri" panose="020F0502020204030204" pitchFamily="34" charset="0"/>
              </a:rPr>
              <a:t>Cacao</a:t>
            </a:r>
          </a:p>
          <a:p>
            <a:pPr lvl="1"/>
            <a:r>
              <a:rPr lang="en-US" dirty="0">
                <a:latin typeface="Calibri" panose="020F0502020204030204" pitchFamily="34" charset="0"/>
                <a:cs typeface="Calibri" panose="020F0502020204030204" pitchFamily="34" charset="0"/>
              </a:rPr>
              <a:t>Cashews</a:t>
            </a:r>
          </a:p>
          <a:p>
            <a:pPr lvl="1"/>
            <a:r>
              <a:rPr lang="en-US" dirty="0">
                <a:latin typeface="Calibri" panose="020F0502020204030204" pitchFamily="34" charset="0"/>
                <a:cs typeface="Calibri" panose="020F0502020204030204" pitchFamily="34" charset="0"/>
              </a:rPr>
              <a:t>Kale</a:t>
            </a:r>
          </a:p>
          <a:p>
            <a:pPr lvl="1"/>
            <a:r>
              <a:rPr lang="en-US" dirty="0">
                <a:latin typeface="Calibri" panose="020F0502020204030204" pitchFamily="34" charset="0"/>
                <a:cs typeface="Calibri" panose="020F0502020204030204" pitchFamily="34" charset="0"/>
              </a:rPr>
              <a:t>Spinach</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30865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Magnesium</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073499"/>
            <a:ext cx="10972800" cy="452169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Magnesium:</a:t>
            </a:r>
          </a:p>
          <a:p>
            <a:pPr lvl="1"/>
            <a:r>
              <a:rPr lang="en-US" dirty="0">
                <a:latin typeface="Calibri" panose="020F0502020204030204" pitchFamily="34" charset="0"/>
                <a:cs typeface="Calibri" panose="020F0502020204030204" pitchFamily="34" charset="0"/>
              </a:rPr>
              <a:t>Another crucial mineral for our health. It is involved in hundreds of biochemical reactions in the body. Magnesium deficiency is dramatically </a:t>
            </a:r>
            <a:r>
              <a:rPr lang="en-US" b="1" dirty="0">
                <a:latin typeface="Calibri" panose="020F0502020204030204" pitchFamily="34" charset="0"/>
                <a:cs typeface="Calibri" panose="020F0502020204030204" pitchFamily="34" charset="0"/>
              </a:rPr>
              <a:t>under-diagnosed</a:t>
            </a:r>
            <a:r>
              <a:rPr lang="en-US" dirty="0">
                <a:latin typeface="Calibri" panose="020F0502020204030204" pitchFamily="34" charset="0"/>
                <a:cs typeface="Calibri" panose="020F0502020204030204" pitchFamily="34" charset="0"/>
              </a:rPr>
              <a:t> as it doesn’t show up on blood tests!</a:t>
            </a:r>
          </a:p>
          <a:p>
            <a:pPr lvl="1"/>
            <a:r>
              <a:rPr lang="en-US" dirty="0">
                <a:latin typeface="Calibri" panose="020F0502020204030204" pitchFamily="34" charset="0"/>
                <a:cs typeface="Calibri" panose="020F0502020204030204" pitchFamily="34" charset="0"/>
              </a:rPr>
              <a:t>Plays a vital role in the production of cellular energy ATP</a:t>
            </a:r>
          </a:p>
          <a:p>
            <a:pPr lvl="1"/>
            <a:r>
              <a:rPr lang="en-US" dirty="0">
                <a:latin typeface="Calibri" panose="020F0502020204030204" pitchFamily="34" charset="0"/>
                <a:cs typeface="Calibri" panose="020F0502020204030204" pitchFamily="34" charset="0"/>
              </a:rPr>
              <a:t>Crucial to the formation of certain proteins from amino acids</a:t>
            </a:r>
          </a:p>
          <a:p>
            <a:pPr lvl="1"/>
            <a:r>
              <a:rPr lang="en-US" dirty="0">
                <a:latin typeface="Calibri" panose="020F0502020204030204" pitchFamily="34" charset="0"/>
                <a:cs typeface="Calibri" panose="020F0502020204030204" pitchFamily="34" charset="0"/>
              </a:rPr>
              <a:t>Helps protect the integrity of our DNA</a:t>
            </a:r>
          </a:p>
          <a:p>
            <a:pPr lvl="1"/>
            <a:r>
              <a:rPr lang="en-US" dirty="0">
                <a:latin typeface="Calibri" panose="020F0502020204030204" pitchFamily="34" charset="0"/>
                <a:cs typeface="Calibri" panose="020F0502020204030204" pitchFamily="34" charset="0"/>
              </a:rPr>
              <a:t>Is involved in muscle cell movement</a:t>
            </a:r>
          </a:p>
          <a:p>
            <a:pPr lvl="1"/>
            <a:r>
              <a:rPr lang="en-US" dirty="0">
                <a:latin typeface="Calibri" panose="020F0502020204030204" pitchFamily="34" charset="0"/>
                <a:cs typeface="Calibri" panose="020F0502020204030204" pitchFamily="34" charset="0"/>
              </a:rPr>
              <a:t>Is very important for healthy nervous system function</a:t>
            </a:r>
          </a:p>
          <a:p>
            <a:pPr lvl="1"/>
            <a:r>
              <a:rPr lang="en-US" dirty="0">
                <a:latin typeface="Calibri" panose="020F0502020204030204" pitchFamily="34" charset="0"/>
                <a:cs typeface="Calibri" panose="020F0502020204030204" pitchFamily="34" charset="0"/>
              </a:rPr>
              <a:t>Fights depression</a:t>
            </a:r>
          </a:p>
          <a:p>
            <a:pPr lvl="1"/>
            <a:r>
              <a:rPr lang="en-US" dirty="0">
                <a:latin typeface="Calibri" panose="020F0502020204030204" pitchFamily="34" charset="0"/>
                <a:cs typeface="Calibri" panose="020F0502020204030204" pitchFamily="34" charset="0"/>
              </a:rPr>
              <a:t>Helps type II diabetes</a:t>
            </a:r>
          </a:p>
          <a:p>
            <a:pPr lvl="1"/>
            <a:r>
              <a:rPr lang="en-US" dirty="0">
                <a:latin typeface="Calibri" panose="020F0502020204030204" pitchFamily="34" charset="0"/>
                <a:cs typeface="Calibri" panose="020F0502020204030204" pitchFamily="34" charset="0"/>
              </a:rPr>
              <a:t>Lowers blood pressure</a:t>
            </a:r>
          </a:p>
          <a:p>
            <a:pPr lvl="1"/>
            <a:r>
              <a:rPr lang="en-US" dirty="0">
                <a:latin typeface="Calibri" panose="020F0502020204030204" pitchFamily="34" charset="0"/>
                <a:cs typeface="Calibri" panose="020F0502020204030204" pitchFamily="34" charset="0"/>
              </a:rPr>
              <a:t>Is anti-inflammatory</a:t>
            </a:r>
          </a:p>
          <a:p>
            <a:pPr lvl="1"/>
            <a:r>
              <a:rPr lang="en-US" dirty="0">
                <a:latin typeface="Calibri" panose="020F0502020204030204" pitchFamily="34" charset="0"/>
                <a:cs typeface="Calibri" panose="020F0502020204030204" pitchFamily="34" charset="0"/>
              </a:rPr>
              <a:t>Can help reduce migraines</a:t>
            </a:r>
          </a:p>
          <a:p>
            <a:pPr lvl="1"/>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25349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fade">
                                      <p:cBhvr>
                                        <p:cTn id="52" dur="500"/>
                                        <p:tgtEl>
                                          <p:spTgt spid="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10" end="10"/>
                                            </p:txEl>
                                          </p:spTgt>
                                        </p:tgtEl>
                                        <p:attrNameLst>
                                          <p:attrName>style.visibility</p:attrName>
                                        </p:attrNameLst>
                                      </p:cBhvr>
                                      <p:to>
                                        <p:strVal val="visible"/>
                                      </p:to>
                                    </p:set>
                                    <p:animEffect transition="in" filter="fade">
                                      <p:cBhvr>
                                        <p:cTn id="57" dur="500"/>
                                        <p:tgtEl>
                                          <p:spTgt spid="1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11" end="11"/>
                                            </p:txEl>
                                          </p:spTgt>
                                        </p:tgtEl>
                                        <p:attrNameLst>
                                          <p:attrName>style.visibility</p:attrName>
                                        </p:attrNameLst>
                                      </p:cBhvr>
                                      <p:to>
                                        <p:strVal val="visible"/>
                                      </p:to>
                                    </p:set>
                                    <p:animEffect transition="in" filter="fade">
                                      <p:cBhvr>
                                        <p:cTn id="62"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Magnesium</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Good food sources of magnesium include:</a:t>
            </a:r>
          </a:p>
          <a:p>
            <a:pPr lvl="1"/>
            <a:r>
              <a:rPr lang="en-US" dirty="0">
                <a:latin typeface="Calibri" panose="020F0502020204030204" pitchFamily="34" charset="0"/>
                <a:cs typeface="Calibri" panose="020F0502020204030204" pitchFamily="34" charset="0"/>
              </a:rPr>
              <a:t>Spinach, chard, kale</a:t>
            </a:r>
          </a:p>
          <a:p>
            <a:pPr lvl="1"/>
            <a:r>
              <a:rPr lang="en-US" dirty="0">
                <a:latin typeface="Calibri" panose="020F0502020204030204" pitchFamily="34" charset="0"/>
                <a:cs typeface="Calibri" panose="020F0502020204030204" pitchFamily="34" charset="0"/>
              </a:rPr>
              <a:t>Cacao</a:t>
            </a:r>
          </a:p>
          <a:p>
            <a:pPr lvl="1"/>
            <a:r>
              <a:rPr lang="en-US" dirty="0">
                <a:latin typeface="Calibri" panose="020F0502020204030204" pitchFamily="34" charset="0"/>
                <a:cs typeface="Calibri" panose="020F0502020204030204" pitchFamily="34" charset="0"/>
              </a:rPr>
              <a:t>Pumpkin seeds</a:t>
            </a:r>
          </a:p>
          <a:p>
            <a:pPr lvl="1"/>
            <a:r>
              <a:rPr lang="en-US" dirty="0">
                <a:latin typeface="Calibri" panose="020F0502020204030204" pitchFamily="34" charset="0"/>
                <a:cs typeface="Calibri" panose="020F0502020204030204" pitchFamily="34" charset="0"/>
              </a:rPr>
              <a:t>Almonds</a:t>
            </a:r>
          </a:p>
          <a:p>
            <a:pPr lvl="1"/>
            <a:r>
              <a:rPr lang="en-US" dirty="0">
                <a:latin typeface="Calibri" panose="020F0502020204030204" pitchFamily="34" charset="0"/>
                <a:cs typeface="Calibri" panose="020F0502020204030204" pitchFamily="34" charset="0"/>
              </a:rPr>
              <a:t>Black beans</a:t>
            </a:r>
          </a:p>
          <a:p>
            <a:pPr lvl="1"/>
            <a:r>
              <a:rPr lang="en-US" dirty="0">
                <a:latin typeface="Calibri" panose="020F0502020204030204" pitchFamily="34" charset="0"/>
                <a:cs typeface="Calibri" panose="020F0502020204030204" pitchFamily="34" charset="0"/>
              </a:rPr>
              <a:t>Avocado</a:t>
            </a:r>
          </a:p>
          <a:p>
            <a:pPr lvl="1"/>
            <a:r>
              <a:rPr lang="en-US" dirty="0">
                <a:latin typeface="Calibri" panose="020F0502020204030204" pitchFamily="34" charset="0"/>
                <a:cs typeface="Calibri" panose="020F0502020204030204" pitchFamily="34" charset="0"/>
              </a:rPr>
              <a:t>Figs</a:t>
            </a:r>
          </a:p>
          <a:p>
            <a:pPr lvl="1"/>
            <a:r>
              <a:rPr lang="en-US" dirty="0">
                <a:latin typeface="Calibri" panose="020F0502020204030204" pitchFamily="34" charset="0"/>
                <a:cs typeface="Calibri" panose="020F0502020204030204" pitchFamily="34" charset="0"/>
              </a:rPr>
              <a:t>Bananas</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06542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Phytochemicals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Mushrooms contain polysaccharides (a type of sugar) which highly beneficial to the immune system of mammals</a:t>
            </a:r>
          </a:p>
          <a:p>
            <a:pPr lvl="1"/>
            <a:r>
              <a:rPr lang="en-US" dirty="0">
                <a:latin typeface="Calibri" panose="020F0502020204030204" pitchFamily="34" charset="0"/>
                <a:cs typeface="Calibri" panose="020F0502020204030204" pitchFamily="34" charset="0"/>
              </a:rPr>
              <a:t>Polysaccharides in mushrooms have been shown to increase the number of natural killer (NK) cells and T-cells, which help protect the body from infectious disease and malignancy.</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Berries</a:t>
            </a:r>
          </a:p>
          <a:p>
            <a:pPr lvl="1"/>
            <a:r>
              <a:rPr lang="en-US" dirty="0">
                <a:latin typeface="Calibri" panose="020F0502020204030204" pitchFamily="34" charset="0"/>
                <a:cs typeface="Calibri" panose="020F0502020204030204" pitchFamily="34" charset="0"/>
              </a:rPr>
              <a:t>Rich source of antioxidants which protect and even help to repair damaged DNA as well as protecting cholesterol from oxidation and reducing risk of heart disease</a:t>
            </a:r>
          </a:p>
          <a:p>
            <a:pPr lvl="1"/>
            <a:r>
              <a:rPr lang="en-US" dirty="0">
                <a:latin typeface="Calibri" panose="020F0502020204030204" pitchFamily="34" charset="0"/>
                <a:cs typeface="Calibri" panose="020F0502020204030204" pitchFamily="34" charset="0"/>
              </a:rPr>
              <a:t>Various nutrients in berries have shown to improve cognitive function and memory</a:t>
            </a:r>
          </a:p>
          <a:p>
            <a:pPr marL="393192" lvl="1" indent="0">
              <a:buNone/>
            </a:pP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54290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Phytochemicals - Adaptogens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fontScale="700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In addition, there are literally thousands of medicinal herbs used throughout the world</a:t>
            </a:r>
          </a:p>
          <a:p>
            <a:r>
              <a:rPr lang="en-US" dirty="0">
                <a:latin typeface="Calibri" panose="020F0502020204030204" pitchFamily="34" charset="0"/>
                <a:cs typeface="Calibri" panose="020F0502020204030204" pitchFamily="34" charset="0"/>
              </a:rPr>
              <a:t>Many of these herbs contain powerful phytochemicals which can improve health</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There is one class of medicinal plants which are especially beneficial. In TCM these are called the “</a:t>
            </a:r>
            <a:r>
              <a:rPr lang="en-US" b="1" dirty="0">
                <a:latin typeface="Calibri" panose="020F0502020204030204" pitchFamily="34" charset="0"/>
                <a:cs typeface="Calibri" panose="020F0502020204030204" pitchFamily="34" charset="0"/>
              </a:rPr>
              <a:t>superior tonic herbs</a:t>
            </a:r>
            <a:r>
              <a:rPr lang="en-US" dirty="0">
                <a:latin typeface="Calibri" panose="020F0502020204030204" pitchFamily="34" charset="0"/>
                <a:cs typeface="Calibri" panose="020F0502020204030204" pitchFamily="34" charset="0"/>
              </a:rPr>
              <a:t>”. </a:t>
            </a:r>
          </a:p>
          <a:p>
            <a:r>
              <a:rPr lang="en-US" b="1" dirty="0">
                <a:latin typeface="Calibri" panose="020F0502020204030204" pitchFamily="34" charset="0"/>
                <a:cs typeface="Calibri" panose="020F0502020204030204" pitchFamily="34" charset="0"/>
              </a:rPr>
              <a:t>Ginseng, </a:t>
            </a:r>
            <a:r>
              <a:rPr lang="en-US" b="1" dirty="0" err="1">
                <a:latin typeface="Calibri" panose="020F0502020204030204" pitchFamily="34" charset="0"/>
                <a:cs typeface="Calibri" panose="020F0502020204030204" pitchFamily="34" charset="0"/>
              </a:rPr>
              <a:t>Maca</a:t>
            </a:r>
            <a:r>
              <a:rPr lang="en-US" b="1" dirty="0">
                <a:latin typeface="Calibri" panose="020F0502020204030204" pitchFamily="34" charset="0"/>
                <a:cs typeface="Calibri" panose="020F0502020204030204" pitchFamily="34" charset="0"/>
              </a:rPr>
              <a:t>, Cordyceps, </a:t>
            </a:r>
            <a:r>
              <a:rPr lang="en-US" b="1" dirty="0" err="1">
                <a:latin typeface="Calibri" panose="020F0502020204030204" pitchFamily="34" charset="0"/>
                <a:cs typeface="Calibri" panose="020F0502020204030204" pitchFamily="34" charset="0"/>
              </a:rPr>
              <a:t>Reishi</a:t>
            </a:r>
            <a:r>
              <a:rPr lang="en-US" b="1" dirty="0">
                <a:latin typeface="Calibri" panose="020F0502020204030204" pitchFamily="34" charset="0"/>
                <a:cs typeface="Calibri" panose="020F0502020204030204" pitchFamily="34" charset="0"/>
              </a:rPr>
              <a:t> mushroom, Astragalus, </a:t>
            </a:r>
            <a:r>
              <a:rPr lang="en-US" b="1" dirty="0" err="1">
                <a:latin typeface="Calibri" panose="020F0502020204030204" pitchFamily="34" charset="0"/>
                <a:cs typeface="Calibri" panose="020F0502020204030204" pitchFamily="34" charset="0"/>
              </a:rPr>
              <a:t>Shisandra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Chaga</a:t>
            </a:r>
            <a:r>
              <a:rPr lang="en-US" b="1" dirty="0">
                <a:latin typeface="Calibri" panose="020F0502020204030204" pitchFamily="34" charset="0"/>
                <a:cs typeface="Calibri" panose="020F0502020204030204" pitchFamily="34" charset="0"/>
              </a:rPr>
              <a:t> mushroom</a:t>
            </a:r>
            <a:r>
              <a:rPr lang="en-US" dirty="0">
                <a:latin typeface="Calibri" panose="020F0502020204030204" pitchFamily="34" charset="0"/>
                <a:cs typeface="Calibri" panose="020F0502020204030204" pitchFamily="34" charset="0"/>
              </a:rPr>
              <a:t> are a few examples.</a:t>
            </a:r>
          </a:p>
          <a:p>
            <a:r>
              <a:rPr lang="en-US" dirty="0">
                <a:latin typeface="Calibri" panose="020F0502020204030204" pitchFamily="34" charset="0"/>
                <a:cs typeface="Calibri" panose="020F0502020204030204" pitchFamily="34" charset="0"/>
              </a:rPr>
              <a:t>Adaptogens are </a:t>
            </a:r>
            <a:r>
              <a:rPr lang="en-US" b="1" dirty="0">
                <a:latin typeface="Calibri" panose="020F0502020204030204" pitchFamily="34" charset="0"/>
                <a:cs typeface="Calibri" panose="020F0502020204030204" pitchFamily="34" charset="0"/>
              </a:rPr>
              <a:t>bi-directional</a:t>
            </a:r>
            <a:r>
              <a:rPr lang="en-US" dirty="0">
                <a:latin typeface="Calibri" panose="020F0502020204030204" pitchFamily="34" charset="0"/>
                <a:cs typeface="Calibri" panose="020F0502020204030204" pitchFamily="34" charset="0"/>
              </a:rPr>
              <a:t> and affect </a:t>
            </a:r>
            <a:r>
              <a:rPr lang="en-US" b="1" dirty="0">
                <a:latin typeface="Calibri" panose="020F0502020204030204" pitchFamily="34" charset="0"/>
                <a:cs typeface="Calibri" panose="020F0502020204030204" pitchFamily="34" charset="0"/>
              </a:rPr>
              <a:t>multiple systems simultaneously</a:t>
            </a:r>
            <a:r>
              <a:rPr lang="en-US" dirty="0">
                <a:latin typeface="Calibri" panose="020F0502020204030204" pitchFamily="34" charset="0"/>
                <a:cs typeface="Calibri" panose="020F0502020204030204" pitchFamily="34" charset="0"/>
              </a:rPr>
              <a:t>. They work with the body, enhancing the body’s innate homeostatic mechanisms. </a:t>
            </a:r>
          </a:p>
          <a:p>
            <a:r>
              <a:rPr lang="en-US" dirty="0">
                <a:latin typeface="Calibri" panose="020F0502020204030204" pitchFamily="34" charset="0"/>
                <a:cs typeface="Calibri" panose="020F0502020204030204" pitchFamily="34" charset="0"/>
              </a:rPr>
              <a:t>Their administration results in stabilization of physiological processes and the promotion of homeostasis.</a:t>
            </a:r>
          </a:p>
          <a:p>
            <a:r>
              <a:rPr lang="en-US" dirty="0">
                <a:latin typeface="Calibri" panose="020F0502020204030204" pitchFamily="34" charset="0"/>
                <a:cs typeface="Calibri" panose="020F0502020204030204" pitchFamily="34" charset="0"/>
              </a:rPr>
              <a:t>Adaptogens strengthen the immune response to infectious agents yet reduce symptoms of auto-immunity and inflammation.</a:t>
            </a:r>
          </a:p>
          <a:p>
            <a:r>
              <a:rPr lang="en-US" dirty="0">
                <a:latin typeface="Calibri" panose="020F0502020204030204" pitchFamily="34" charset="0"/>
                <a:cs typeface="Calibri" panose="020F0502020204030204" pitchFamily="34" charset="0"/>
              </a:rPr>
              <a:t>They improve the body’s resistance to stress.</a:t>
            </a:r>
          </a:p>
          <a:p>
            <a:r>
              <a:rPr lang="en-US" dirty="0">
                <a:latin typeface="Calibri" panose="020F0502020204030204" pitchFamily="34" charset="0"/>
                <a:cs typeface="Calibri" panose="020F0502020204030204" pitchFamily="34" charset="0"/>
              </a:rPr>
              <a:t>They improve the functioning of major organs</a:t>
            </a:r>
          </a:p>
          <a:p>
            <a:r>
              <a:rPr lang="en-US" dirty="0">
                <a:latin typeface="Calibri" panose="020F0502020204030204" pitchFamily="34" charset="0"/>
                <a:cs typeface="Calibri" panose="020F0502020204030204" pitchFamily="34" charset="0"/>
              </a:rPr>
              <a:t>Tonic herbs are non toxic and can be consumed daily to help prevent disease and increase wellbeing.</a:t>
            </a:r>
          </a:p>
          <a:p>
            <a:r>
              <a:rPr lang="en-US" dirty="0">
                <a:latin typeface="Calibri" panose="020F0502020204030204" pitchFamily="34" charset="0"/>
                <a:cs typeface="Calibri" panose="020F0502020204030204" pitchFamily="34" charset="0"/>
              </a:rPr>
              <a:t>In China, these herbs are actually eaten in soups and stews and are considered </a:t>
            </a:r>
            <a:r>
              <a:rPr lang="en-US" b="1" dirty="0">
                <a:latin typeface="Calibri" panose="020F0502020204030204" pitchFamily="34" charset="0"/>
                <a:cs typeface="Calibri" panose="020F0502020204030204" pitchFamily="34" charset="0"/>
              </a:rPr>
              <a:t>food</a:t>
            </a: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8114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fade">
                                      <p:cBhvr>
                                        <p:cTn id="52" dur="500"/>
                                        <p:tgtEl>
                                          <p:spTgt spid="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xEl>
                                              <p:pRg st="10" end="10"/>
                                            </p:txEl>
                                          </p:spTgt>
                                        </p:tgtEl>
                                        <p:attrNameLst>
                                          <p:attrName>style.visibility</p:attrName>
                                        </p:attrNameLst>
                                      </p:cBhvr>
                                      <p:to>
                                        <p:strVal val="visible"/>
                                      </p:to>
                                    </p:set>
                                    <p:animEffect transition="in" filter="fade">
                                      <p:cBhvr>
                                        <p:cTn id="5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Fat – Is </a:t>
            </a:r>
            <a:r>
              <a:rPr lang="en-US" b="1" dirty="0" smtClean="0">
                <a:solidFill>
                  <a:srgbClr val="92D050"/>
                </a:solidFill>
              </a:rPr>
              <a:t>It</a:t>
            </a:r>
            <a:r>
              <a:rPr lang="en-US" b="1" dirty="0" smtClean="0">
                <a:solidFill>
                  <a:srgbClr val="92D050"/>
                </a:solidFill>
              </a:rPr>
              <a:t> </a:t>
            </a:r>
            <a:r>
              <a:rPr lang="en-US" b="1" dirty="0">
                <a:solidFill>
                  <a:srgbClr val="92D050"/>
                </a:solidFill>
              </a:rPr>
              <a:t>R</a:t>
            </a:r>
            <a:r>
              <a:rPr lang="en-US" b="1" dirty="0" smtClean="0">
                <a:solidFill>
                  <a:srgbClr val="92D050"/>
                </a:solidFill>
              </a:rPr>
              <a:t>eally That </a:t>
            </a:r>
            <a:r>
              <a:rPr lang="en-US" b="1" dirty="0">
                <a:solidFill>
                  <a:srgbClr val="92D050"/>
                </a:solidFill>
              </a:rPr>
              <a:t>B</a:t>
            </a:r>
            <a:r>
              <a:rPr lang="en-US" b="1" dirty="0" smtClean="0">
                <a:solidFill>
                  <a:srgbClr val="92D050"/>
                </a:solidFill>
              </a:rPr>
              <a:t>ad </a:t>
            </a:r>
            <a:r>
              <a:rPr lang="en-US" b="1" dirty="0">
                <a:solidFill>
                  <a:srgbClr val="92D050"/>
                </a:solidFill>
              </a:rPr>
              <a:t>F</a:t>
            </a:r>
            <a:r>
              <a:rPr lang="en-US" b="1" dirty="0" smtClean="0">
                <a:solidFill>
                  <a:srgbClr val="92D050"/>
                </a:solidFill>
              </a:rPr>
              <a:t>or </a:t>
            </a:r>
            <a:r>
              <a:rPr lang="en-US" b="1" dirty="0">
                <a:solidFill>
                  <a:srgbClr val="92D050"/>
                </a:solidFill>
              </a:rPr>
              <a:t>U</a:t>
            </a:r>
            <a:r>
              <a:rPr lang="en-US" b="1" dirty="0" smtClean="0">
                <a:solidFill>
                  <a:srgbClr val="92D050"/>
                </a:solidFill>
              </a:rPr>
              <a:t>s</a:t>
            </a:r>
            <a:r>
              <a:rPr lang="en-US" b="1" dirty="0">
                <a:solidFill>
                  <a:srgbClr val="92D050"/>
                </a:solidFill>
              </a:rPr>
              <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err="1">
                <a:latin typeface="Calibri" panose="020F0502020204030204" pitchFamily="34" charset="0"/>
                <a:cs typeface="Calibri" panose="020F0502020204030204" pitchFamily="34" charset="0"/>
              </a:rPr>
              <a:t>Demonisation</a:t>
            </a:r>
            <a:r>
              <a:rPr lang="en-US" dirty="0">
                <a:latin typeface="Calibri" panose="020F0502020204030204" pitchFamily="34" charset="0"/>
                <a:cs typeface="Calibri" panose="020F0502020204030204" pitchFamily="34" charset="0"/>
              </a:rPr>
              <a:t> of fat and the low fat diet</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Ancel</a:t>
            </a:r>
            <a:r>
              <a:rPr lang="en-US" dirty="0">
                <a:latin typeface="Calibri" panose="020F0502020204030204" pitchFamily="34" charset="0"/>
                <a:cs typeface="Calibri" panose="020F0502020204030204" pitchFamily="34" charset="0"/>
              </a:rPr>
              <a:t> Keys</a:t>
            </a:r>
          </a:p>
          <a:p>
            <a:pPr lvl="2"/>
            <a:r>
              <a:rPr lang="en-US" dirty="0">
                <a:latin typeface="Calibri" panose="020F0502020204030204" pitchFamily="34" charset="0"/>
                <a:cs typeface="Calibri" panose="020F0502020204030204" pitchFamily="34" charset="0"/>
              </a:rPr>
              <a:t>Researcher who claimed that heart disease is associated with fat intake</a:t>
            </a:r>
          </a:p>
          <a:p>
            <a:pPr lvl="2"/>
            <a:r>
              <a:rPr lang="en-US" dirty="0">
                <a:latin typeface="Calibri" panose="020F0502020204030204" pitchFamily="34" charset="0"/>
                <a:cs typeface="Calibri" panose="020F0502020204030204" pitchFamily="34" charset="0"/>
              </a:rPr>
              <a:t>Seven Countries Study</a:t>
            </a:r>
          </a:p>
          <a:p>
            <a:pPr lvl="3"/>
            <a:r>
              <a:rPr lang="en-US" dirty="0">
                <a:latin typeface="Calibri" panose="020F0502020204030204" pitchFamily="34" charset="0"/>
                <a:cs typeface="Calibri" panose="020F0502020204030204" pitchFamily="34" charset="0"/>
              </a:rPr>
              <a:t>First </a:t>
            </a:r>
            <a:r>
              <a:rPr lang="en-US" dirty="0" err="1">
                <a:latin typeface="Calibri" panose="020F0502020204030204" pitchFamily="34" charset="0"/>
                <a:cs typeface="Calibri" panose="020F0502020204030204" pitchFamily="34" charset="0"/>
              </a:rPr>
              <a:t>multicountry</a:t>
            </a:r>
            <a:r>
              <a:rPr lang="en-US" dirty="0">
                <a:latin typeface="Calibri" panose="020F0502020204030204" pitchFamily="34" charset="0"/>
                <a:cs typeface="Calibri" panose="020F0502020204030204" pitchFamily="34" charset="0"/>
              </a:rPr>
              <a:t> epidemiological study into relationship between lifestyle, diet, coronary heart disease and stroke in different populations</a:t>
            </a:r>
          </a:p>
          <a:p>
            <a:pPr lvl="3"/>
            <a:r>
              <a:rPr lang="en-US" dirty="0">
                <a:latin typeface="Calibri" panose="020F0502020204030204" pitchFamily="34" charset="0"/>
                <a:cs typeface="Calibri" panose="020F0502020204030204" pitchFamily="34" charset="0"/>
              </a:rPr>
              <a:t>He started out with 22 countries, but not all of the data didn’t support his theory and so he discarded the data from those countries who didn’t fit the model</a:t>
            </a:r>
          </a:p>
          <a:p>
            <a:pPr lvl="2"/>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80154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Diets of the people with the lowest incidence of heart disease in the world</a:t>
            </a:r>
          </a:p>
          <a:p>
            <a:endParaRPr lang="en-US" dirty="0">
              <a:latin typeface="Calibri" panose="020F0502020204030204" pitchFamily="34" charset="0"/>
              <a:cs typeface="Calibri" panose="020F0502020204030204" pitchFamily="34" charset="0"/>
            </a:endParaRPr>
          </a:p>
          <a:p>
            <a:pPr marL="0" indent="0">
              <a:buNone/>
            </a:pPr>
            <a:r>
              <a:rPr lang="en-US" b="1" dirty="0" err="1">
                <a:latin typeface="Calibri" panose="020F0502020204030204" pitchFamily="34" charset="0"/>
                <a:cs typeface="Calibri" panose="020F0502020204030204" pitchFamily="34" charset="0"/>
              </a:rPr>
              <a:t>Massai</a:t>
            </a:r>
            <a:r>
              <a:rPr lang="en-US" b="1" dirty="0">
                <a:latin typeface="Calibri" panose="020F0502020204030204" pitchFamily="34" charset="0"/>
                <a:cs typeface="Calibri" panose="020F0502020204030204" pitchFamily="34" charset="0"/>
              </a:rPr>
              <a:t> of Kenya and Tanzania</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Diet primarily consists of:</a:t>
            </a:r>
          </a:p>
          <a:p>
            <a:pPr lvl="1"/>
            <a:r>
              <a:rPr lang="en-US" dirty="0">
                <a:latin typeface="Calibri" panose="020F0502020204030204" pitchFamily="34" charset="0"/>
                <a:cs typeface="Calibri" panose="020F0502020204030204" pitchFamily="34" charset="0"/>
              </a:rPr>
              <a:t>Meat</a:t>
            </a:r>
          </a:p>
          <a:p>
            <a:pPr lvl="1"/>
            <a:r>
              <a:rPr lang="en-US" dirty="0">
                <a:latin typeface="Calibri" panose="020F0502020204030204" pitchFamily="34" charset="0"/>
                <a:cs typeface="Calibri" panose="020F0502020204030204" pitchFamily="34" charset="0"/>
              </a:rPr>
              <a:t>Milk</a:t>
            </a:r>
          </a:p>
          <a:p>
            <a:pPr lvl="1"/>
            <a:r>
              <a:rPr lang="en-US" dirty="0">
                <a:latin typeface="Calibri" panose="020F0502020204030204" pitchFamily="34" charset="0"/>
                <a:cs typeface="Calibri" panose="020F0502020204030204" pitchFamily="34" charset="0"/>
              </a:rPr>
              <a:t>Blood</a:t>
            </a:r>
          </a:p>
          <a:p>
            <a:pPr lvl="1"/>
            <a:r>
              <a:rPr lang="en-US" dirty="0">
                <a:latin typeface="Calibri" panose="020F0502020204030204" pitchFamily="34" charset="0"/>
                <a:cs typeface="Calibri" panose="020F0502020204030204" pitchFamily="34" charset="0"/>
              </a:rPr>
              <a:t>Butter</a:t>
            </a:r>
          </a:p>
          <a:p>
            <a:pPr marL="0" indent="0">
              <a:buNone/>
            </a:pPr>
            <a:r>
              <a:rPr lang="en-US" b="1" dirty="0">
                <a:latin typeface="Calibri" panose="020F0502020204030204" pitchFamily="34" charset="0"/>
                <a:cs typeface="Calibri" panose="020F0502020204030204" pitchFamily="34" charset="0"/>
              </a:rPr>
              <a:t>66% of their calories come from saturated fat</a:t>
            </a:r>
          </a:p>
        </p:txBody>
      </p:sp>
      <p:pic>
        <p:nvPicPr>
          <p:cNvPr id="6148" name="Picture 4" descr="Image result for massai">
            <a:extLst>
              <a:ext uri="{FF2B5EF4-FFF2-40B4-BE49-F238E27FC236}">
                <a16:creationId xmlns:a16="http://schemas.microsoft.com/office/drawing/2014/main" xmlns="" id="{AA5548A9-F831-4C6F-BCDA-DD6331A44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378" y="3276600"/>
            <a:ext cx="3669321" cy="2981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307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429875"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Diets of the people with the lowest incidence of heart disease in the world</a:t>
            </a:r>
          </a:p>
          <a:p>
            <a:endParaRPr lang="en-US" dirty="0">
              <a:latin typeface="Calibri" panose="020F0502020204030204" pitchFamily="34" charset="0"/>
              <a:cs typeface="Calibri" panose="020F0502020204030204" pitchFamily="34" charset="0"/>
            </a:endParaRPr>
          </a:p>
          <a:p>
            <a:pPr marL="0" indent="0" algn="r">
              <a:buNone/>
            </a:pPr>
            <a:r>
              <a:rPr lang="en-US" b="1" dirty="0">
                <a:latin typeface="Calibri" panose="020F0502020204030204" pitchFamily="34" charset="0"/>
                <a:cs typeface="Calibri" panose="020F0502020204030204" pitchFamily="34" charset="0"/>
              </a:rPr>
              <a:t>Inuit (Eskimos)</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Diet primarily consists of:</a:t>
            </a:r>
          </a:p>
          <a:p>
            <a:pPr lvl="1" algn="r"/>
            <a:r>
              <a:rPr lang="en-US" dirty="0">
                <a:latin typeface="Calibri" panose="020F0502020204030204" pitchFamily="34" charset="0"/>
                <a:cs typeface="Calibri" panose="020F0502020204030204" pitchFamily="34" charset="0"/>
              </a:rPr>
              <a:t>Arctic Whale meat and blubber</a:t>
            </a:r>
          </a:p>
          <a:p>
            <a:pPr marL="0" indent="0" algn="r">
              <a:buNone/>
            </a:pP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75% of their calories come from  </a:t>
            </a:r>
          </a:p>
          <a:p>
            <a:pPr marL="0" indent="0" algn="r">
              <a:buNone/>
            </a:pPr>
            <a:r>
              <a:rPr lang="en-US" b="1" dirty="0">
                <a:latin typeface="Calibri" panose="020F0502020204030204" pitchFamily="34" charset="0"/>
                <a:cs typeface="Calibri" panose="020F0502020204030204" pitchFamily="34" charset="0"/>
              </a:rPr>
              <a:t>saturated fat</a:t>
            </a:r>
          </a:p>
        </p:txBody>
      </p:sp>
      <p:pic>
        <p:nvPicPr>
          <p:cNvPr id="8194" name="Picture 2" descr="Image result for inuit">
            <a:extLst>
              <a:ext uri="{FF2B5EF4-FFF2-40B4-BE49-F238E27FC236}">
                <a16:creationId xmlns:a16="http://schemas.microsoft.com/office/drawing/2014/main" xmlns="" id="{C65C1E32-60A1-47EF-AB61-0893206C3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3207281"/>
            <a:ext cx="3929062" cy="28982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36519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Food As Medicine</a:t>
            </a:r>
          </a:p>
        </p:txBody>
      </p:sp>
      <p:sp>
        <p:nvSpPr>
          <p:cNvPr id="2" name="Content Placeholder 1"/>
          <p:cNvSpPr>
            <a:spLocks noGrp="1"/>
          </p:cNvSpPr>
          <p:nvPr>
            <p:ph idx="1"/>
          </p:nvPr>
        </p:nvSpPr>
        <p:spPr>
          <a:xfrm>
            <a:off x="609600" y="2206069"/>
            <a:ext cx="10972800" cy="4389120"/>
          </a:xfrm>
        </p:spPr>
        <p:txBody>
          <a:bodyPr>
            <a:normAutofit/>
          </a:bodyPr>
          <a:lstStyle/>
          <a:p>
            <a:pPr marL="0" indent="0">
              <a:buNone/>
            </a:pPr>
            <a:r>
              <a:rPr lang="en-US" b="1" dirty="0">
                <a:latin typeface="Calibri" panose="020F0502020204030204" pitchFamily="34" charset="0"/>
                <a:cs typeface="Calibri" panose="020F0502020204030204" pitchFamily="34" charset="0"/>
              </a:rPr>
              <a:t>“Let thy food be thy medicine and thy medicine be thy food”</a:t>
            </a:r>
            <a:endParaRPr lang="en-GB" b="1" dirty="0">
              <a:latin typeface="Calibri" panose="020F0502020204030204" pitchFamily="34" charset="0"/>
              <a:cs typeface="Calibri" panose="020F0502020204030204" pitchFamily="34" charset="0"/>
            </a:endParaRPr>
          </a:p>
          <a:p>
            <a:pPr marL="0" lvl="0" indent="0">
              <a:buNone/>
            </a:pPr>
            <a:r>
              <a:rPr lang="en-US" dirty="0">
                <a:latin typeface="Calibri" panose="020F0502020204030204" pitchFamily="34" charset="0"/>
                <a:cs typeface="Calibri" panose="020F0502020204030204" pitchFamily="34" charset="0"/>
              </a:rPr>
              <a:t>-Hippocrates (Father of medicine)</a:t>
            </a:r>
            <a:endParaRPr lang="en-GB"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Who was Hippocrates?</a:t>
            </a:r>
          </a:p>
          <a:p>
            <a:r>
              <a:rPr lang="en-US" dirty="0">
                <a:latin typeface="Calibri" panose="020F0502020204030204" pitchFamily="34" charset="0"/>
                <a:cs typeface="Calibri" panose="020F0502020204030204" pitchFamily="34" charset="0"/>
              </a:rPr>
              <a:t>Hippocrates was a Greek physician of the Age of Pericles (Classical Greece), and is considered one of the most outstanding figures in the history of medicine. He is referred to as the "Father of Early Medicine“ in recognition of his lasting contributions to the field</a:t>
            </a:r>
          </a:p>
          <a:p>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38047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Diets of the people with the lowest incidence of heart disease in the world</a:t>
            </a:r>
          </a:p>
          <a:p>
            <a:endParaRPr lang="en-US" dirty="0">
              <a:latin typeface="Calibri" panose="020F0502020204030204" pitchFamily="34" charset="0"/>
              <a:cs typeface="Calibri" panose="020F0502020204030204" pitchFamily="34" charset="0"/>
            </a:endParaRPr>
          </a:p>
          <a:p>
            <a:pPr marL="0" indent="0">
              <a:buNone/>
            </a:pPr>
            <a:r>
              <a:rPr lang="en-US" b="1" dirty="0" err="1">
                <a:latin typeface="Calibri" panose="020F0502020204030204" pitchFamily="34" charset="0"/>
                <a:cs typeface="Calibri" panose="020F0502020204030204" pitchFamily="34" charset="0"/>
              </a:rPr>
              <a:t>Rendille</a:t>
            </a:r>
            <a:r>
              <a:rPr lang="en-US" b="1" dirty="0">
                <a:latin typeface="Calibri" panose="020F0502020204030204" pitchFamily="34" charset="0"/>
                <a:cs typeface="Calibri" panose="020F0502020204030204" pitchFamily="34" charset="0"/>
              </a:rPr>
              <a:t> of </a:t>
            </a:r>
            <a:r>
              <a:rPr lang="en-US" b="1" dirty="0" err="1">
                <a:latin typeface="Calibri" panose="020F0502020204030204" pitchFamily="34" charset="0"/>
                <a:cs typeface="Calibri" panose="020F0502020204030204" pitchFamily="34" charset="0"/>
              </a:rPr>
              <a:t>Kalsut</a:t>
            </a:r>
            <a:r>
              <a:rPr lang="en-US" b="1" dirty="0">
                <a:latin typeface="Calibri" panose="020F0502020204030204" pitchFamily="34" charset="0"/>
                <a:cs typeface="Calibri" panose="020F0502020204030204" pitchFamily="34" charset="0"/>
              </a:rPr>
              <a:t> dessert of Kenya</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Diet primarily consists of:</a:t>
            </a:r>
          </a:p>
          <a:p>
            <a:pPr lvl="1"/>
            <a:r>
              <a:rPr lang="en-US" dirty="0">
                <a:latin typeface="Calibri" panose="020F0502020204030204" pitchFamily="34" charset="0"/>
                <a:cs typeface="Calibri" panose="020F0502020204030204" pitchFamily="34" charset="0"/>
              </a:rPr>
              <a:t>Camel milk and meat</a:t>
            </a:r>
          </a:p>
          <a:p>
            <a:pPr lvl="1"/>
            <a:r>
              <a:rPr lang="en-US" dirty="0">
                <a:latin typeface="Calibri" panose="020F0502020204030204" pitchFamily="34" charset="0"/>
                <a:cs typeface="Calibri" panose="020F0502020204030204" pitchFamily="34" charset="0"/>
              </a:rPr>
              <a:t>Banjo (Camel milk and blood)</a:t>
            </a:r>
          </a:p>
          <a:p>
            <a:pPr marL="0" indent="0">
              <a:buNone/>
            </a:pP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63% of their calories come from saturated fat</a:t>
            </a:r>
          </a:p>
        </p:txBody>
      </p:sp>
      <p:pic>
        <p:nvPicPr>
          <p:cNvPr id="6148" name="Picture 4" descr="Image result for massai">
            <a:extLst>
              <a:ext uri="{FF2B5EF4-FFF2-40B4-BE49-F238E27FC236}">
                <a16:creationId xmlns:a16="http://schemas.microsoft.com/office/drawing/2014/main" xmlns="" id="{AA5548A9-F831-4C6F-BCDA-DD6331A44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378" y="3276600"/>
            <a:ext cx="3669321" cy="2981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37465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429875" cy="4389120"/>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Diets of the people with the lowest incidence of heart disease in the world</a:t>
            </a:r>
          </a:p>
          <a:p>
            <a:endParaRPr lang="en-US" dirty="0">
              <a:latin typeface="Calibri" panose="020F0502020204030204" pitchFamily="34" charset="0"/>
              <a:cs typeface="Calibri" panose="020F0502020204030204" pitchFamily="34" charset="0"/>
            </a:endParaRPr>
          </a:p>
          <a:p>
            <a:pPr marL="0" indent="0" algn="r">
              <a:buNone/>
            </a:pPr>
            <a:r>
              <a:rPr lang="en-US" b="1" dirty="0">
                <a:latin typeface="Calibri" panose="020F0502020204030204" pitchFamily="34" charset="0"/>
                <a:cs typeface="Calibri" panose="020F0502020204030204" pitchFamily="34" charset="0"/>
              </a:rPr>
              <a:t>French</a:t>
            </a:r>
          </a:p>
          <a:p>
            <a:pPr marL="0" indent="0" algn="r">
              <a:buNone/>
            </a:pPr>
            <a:r>
              <a:rPr lang="en-US" dirty="0">
                <a:latin typeface="Calibri" panose="020F0502020204030204" pitchFamily="34" charset="0"/>
                <a:cs typeface="Calibri" panose="020F0502020204030204" pitchFamily="34" charset="0"/>
              </a:rPr>
              <a:t>Diet is rich in:</a:t>
            </a:r>
          </a:p>
          <a:p>
            <a:pPr lvl="1" algn="r"/>
            <a:r>
              <a:rPr lang="en-US" dirty="0">
                <a:latin typeface="Calibri" panose="020F0502020204030204" pitchFamily="34" charset="0"/>
                <a:cs typeface="Calibri" panose="020F0502020204030204" pitchFamily="34" charset="0"/>
              </a:rPr>
              <a:t>Butter</a:t>
            </a:r>
          </a:p>
          <a:p>
            <a:pPr lvl="1" algn="r"/>
            <a:r>
              <a:rPr lang="en-US" dirty="0">
                <a:latin typeface="Calibri" panose="020F0502020204030204" pitchFamily="34" charset="0"/>
                <a:cs typeface="Calibri" panose="020F0502020204030204" pitchFamily="34" charset="0"/>
              </a:rPr>
              <a:t>Cheese</a:t>
            </a:r>
          </a:p>
          <a:p>
            <a:pPr lvl="1" algn="r"/>
            <a:r>
              <a:rPr lang="en-US" dirty="0">
                <a:latin typeface="Calibri" panose="020F0502020204030204" pitchFamily="34" charset="0"/>
                <a:cs typeface="Calibri" panose="020F0502020204030204" pitchFamily="34" charset="0"/>
              </a:rPr>
              <a:t>Animal fats</a:t>
            </a:r>
          </a:p>
          <a:p>
            <a:pPr marL="0" indent="0" algn="r">
              <a:buNone/>
            </a:pP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40% of their calories come from  </a:t>
            </a:r>
          </a:p>
          <a:p>
            <a:pPr marL="0" indent="0" algn="r">
              <a:buNone/>
            </a:pPr>
            <a:r>
              <a:rPr lang="en-US" b="1" dirty="0">
                <a:latin typeface="Calibri" panose="020F0502020204030204" pitchFamily="34" charset="0"/>
                <a:cs typeface="Calibri" panose="020F0502020204030204" pitchFamily="34" charset="0"/>
              </a:rPr>
              <a:t>saturated fat in some regions</a:t>
            </a:r>
          </a:p>
        </p:txBody>
      </p:sp>
      <p:pic>
        <p:nvPicPr>
          <p:cNvPr id="1026" name="Picture 2" descr="Image result for french people">
            <a:extLst>
              <a:ext uri="{FF2B5EF4-FFF2-40B4-BE49-F238E27FC236}">
                <a16:creationId xmlns:a16="http://schemas.microsoft.com/office/drawing/2014/main" xmlns="" id="{B0F029D3-7B27-4CA8-BA85-122DE8FAC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008" y="2852256"/>
            <a:ext cx="2809262" cy="3483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70917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Nutrition &amp; Cardiovascular Health</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1" y="2206069"/>
            <a:ext cx="10534650" cy="4389120"/>
          </a:xfrm>
          <a:prstGeom prst="rect">
            <a:avLst/>
          </a:prstGeom>
        </p:spPr>
        <p:txBody>
          <a:bodyPr vert="horz">
            <a:normAutofit fontScale="925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In the United States, about 610, 000 people diet every year from heart disease (1 in 4 deaths)</a:t>
            </a:r>
          </a:p>
          <a:p>
            <a:endParaRPr lang="en-US" dirty="0">
              <a:latin typeface="Calibri" panose="020F0502020204030204" pitchFamily="34" charset="0"/>
              <a:cs typeface="Calibri" panose="020F0502020204030204" pitchFamily="34" charset="0"/>
            </a:endParaRPr>
          </a:p>
          <a:p>
            <a:pPr marL="0" indent="0" algn="r">
              <a:buNone/>
            </a:pPr>
            <a:r>
              <a:rPr lang="en-US" b="1" dirty="0">
                <a:latin typeface="Calibri" panose="020F0502020204030204" pitchFamily="34" charset="0"/>
                <a:cs typeface="Calibri" panose="020F0502020204030204" pitchFamily="34" charset="0"/>
              </a:rPr>
              <a:t>America</a:t>
            </a:r>
          </a:p>
          <a:p>
            <a:pPr marL="0" indent="0" algn="r">
              <a:buNone/>
            </a:pPr>
            <a:r>
              <a:rPr lang="en-US" dirty="0">
                <a:latin typeface="Calibri" panose="020F0502020204030204" pitchFamily="34" charset="0"/>
                <a:cs typeface="Calibri" panose="020F0502020204030204" pitchFamily="34" charset="0"/>
              </a:rPr>
              <a:t>A considerable proportion of dietary calories </a:t>
            </a:r>
          </a:p>
          <a:p>
            <a:pPr marL="0" indent="0" algn="r">
              <a:buNone/>
            </a:pPr>
            <a:r>
              <a:rPr lang="en-US" dirty="0">
                <a:latin typeface="Calibri" panose="020F0502020204030204" pitchFamily="34" charset="0"/>
                <a:cs typeface="Calibri" panose="020F0502020204030204" pitchFamily="34" charset="0"/>
              </a:rPr>
              <a:t>are derived from:</a:t>
            </a:r>
          </a:p>
          <a:p>
            <a:pPr lvl="1" algn="r"/>
            <a:r>
              <a:rPr lang="en-US" dirty="0">
                <a:latin typeface="Calibri" panose="020F0502020204030204" pitchFamily="34" charset="0"/>
                <a:cs typeface="Calibri" panose="020F0502020204030204" pitchFamily="34" charset="0"/>
              </a:rPr>
              <a:t>Grains</a:t>
            </a:r>
          </a:p>
          <a:p>
            <a:pPr lvl="1" algn="r"/>
            <a:r>
              <a:rPr lang="en-US" dirty="0">
                <a:latin typeface="Calibri" panose="020F0502020204030204" pitchFamily="34" charset="0"/>
                <a:cs typeface="Calibri" panose="020F0502020204030204" pitchFamily="34" charset="0"/>
              </a:rPr>
              <a:t>Sugar</a:t>
            </a:r>
          </a:p>
          <a:p>
            <a:pPr lvl="1" algn="r"/>
            <a:r>
              <a:rPr lang="en-US" dirty="0">
                <a:latin typeface="Calibri" panose="020F0502020204030204" pitchFamily="34" charset="0"/>
                <a:cs typeface="Calibri" panose="020F0502020204030204" pitchFamily="34" charset="0"/>
              </a:rPr>
              <a:t>Trans fats</a:t>
            </a:r>
          </a:p>
          <a:p>
            <a:pPr marL="0" indent="0" algn="r">
              <a:buNone/>
            </a:pP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14% of their calories come from  </a:t>
            </a:r>
          </a:p>
          <a:p>
            <a:pPr marL="0" indent="0" algn="r">
              <a:buNone/>
            </a:pPr>
            <a:r>
              <a:rPr lang="en-US" b="1" dirty="0">
                <a:latin typeface="Calibri" panose="020F0502020204030204" pitchFamily="34" charset="0"/>
                <a:cs typeface="Calibri" panose="020F0502020204030204" pitchFamily="34" charset="0"/>
              </a:rPr>
              <a:t>saturated fat</a:t>
            </a:r>
          </a:p>
        </p:txBody>
      </p:sp>
      <p:pic>
        <p:nvPicPr>
          <p:cNvPr id="11266" name="Picture 2" descr="Image result for american people junk food">
            <a:extLst>
              <a:ext uri="{FF2B5EF4-FFF2-40B4-BE49-F238E27FC236}">
                <a16:creationId xmlns:a16="http://schemas.microsoft.com/office/drawing/2014/main" xmlns="" id="{8708A857-7445-4EF1-ACCB-ED917924B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3414713"/>
            <a:ext cx="40005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41243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Nutrition &amp; Disease</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The same trends seen in heart disease also apply to cancer, diabetes and other chronic diseases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exact causes of these illnesses continue to be debated amongst experts, but there is a clear correlation with diet.</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6216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285D655-351A-4A16-8A9A-13E7226720FA}"/>
              </a:ext>
            </a:extLst>
          </p:cNvPr>
          <p:cNvPicPr>
            <a:picLocks noChangeAspect="1"/>
          </p:cNvPicPr>
          <p:nvPr/>
        </p:nvPicPr>
        <p:blipFill>
          <a:blip r:embed="rId2"/>
          <a:stretch>
            <a:fillRect/>
          </a:stretch>
        </p:blipFill>
        <p:spPr>
          <a:xfrm>
            <a:off x="-1" y="-1352550"/>
            <a:ext cx="12315825" cy="8210550"/>
          </a:xfrm>
          <a:prstGeom prst="rect">
            <a:avLst/>
          </a:prstGeom>
        </p:spPr>
      </p:pic>
      <p:sp>
        <p:nvSpPr>
          <p:cNvPr id="3" name="Title 2"/>
          <p:cNvSpPr>
            <a:spLocks noGrp="1"/>
          </p:cNvSpPr>
          <p:nvPr>
            <p:ph type="title"/>
          </p:nvPr>
        </p:nvSpPr>
        <p:spPr/>
        <p:txBody>
          <a:bodyPr/>
          <a:lstStyle/>
          <a:p>
            <a:r>
              <a:rPr lang="en-US" b="1" dirty="0">
                <a:solidFill>
                  <a:srgbClr val="92D050"/>
                </a:solidFill>
              </a:rPr>
              <a:t>Genes, Nutrition &amp; Disease</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Until recently it was believed our genes were highly predictive of disease. If you were genetically predisposed to certain diseases, for example the BRCA1, BRCA2, TP53, PALB2 breast cancer genes, then it was believed that there was not very much you could do about.</a:t>
            </a:r>
          </a:p>
          <a:p>
            <a:r>
              <a:rPr lang="en-US" dirty="0">
                <a:latin typeface="Calibri" panose="020F0502020204030204" pitchFamily="34" charset="0"/>
                <a:cs typeface="Calibri" panose="020F0502020204030204" pitchFamily="34" charset="0"/>
              </a:rPr>
              <a:t>New research is now demonstrating that this is largely false. </a:t>
            </a:r>
          </a:p>
          <a:p>
            <a:r>
              <a:rPr lang="en-US" dirty="0">
                <a:latin typeface="Calibri" panose="020F0502020204030204" pitchFamily="34" charset="0"/>
                <a:cs typeface="Calibri" panose="020F0502020204030204" pitchFamily="34" charset="0"/>
              </a:rPr>
              <a:t>Only a very small number of cancers, for example, are actually genetic.</a:t>
            </a:r>
          </a:p>
          <a:p>
            <a:r>
              <a:rPr lang="en-US" dirty="0">
                <a:latin typeface="Calibri" panose="020F0502020204030204" pitchFamily="34" charset="0"/>
                <a:cs typeface="Calibri" panose="020F0502020204030204" pitchFamily="34" charset="0"/>
              </a:rPr>
              <a:t>A far greater factor is </a:t>
            </a:r>
            <a:r>
              <a:rPr lang="en-US" b="1" dirty="0">
                <a:latin typeface="Calibri" panose="020F0502020204030204" pitchFamily="34" charset="0"/>
                <a:cs typeface="Calibri" panose="020F0502020204030204" pitchFamily="34" charset="0"/>
              </a:rPr>
              <a:t>environment</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A significant portion of our DNA is highly configurable depending on the environment.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56939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F3A30C1-9D25-42AF-A88F-6E6B32946657}"/>
              </a:ext>
            </a:extLst>
          </p:cNvPr>
          <p:cNvPicPr>
            <a:picLocks noChangeAspect="1"/>
          </p:cNvPicPr>
          <p:nvPr/>
        </p:nvPicPr>
        <p:blipFill>
          <a:blip r:embed="rId2"/>
          <a:stretch>
            <a:fillRect/>
          </a:stretch>
        </p:blipFill>
        <p:spPr>
          <a:xfrm>
            <a:off x="-1" y="-1352550"/>
            <a:ext cx="12315825" cy="8210550"/>
          </a:xfrm>
          <a:prstGeom prst="rect">
            <a:avLst/>
          </a:prstGeom>
        </p:spPr>
      </p:pic>
      <p:sp>
        <p:nvSpPr>
          <p:cNvPr id="3" name="Title 2"/>
          <p:cNvSpPr>
            <a:spLocks noGrp="1"/>
          </p:cNvSpPr>
          <p:nvPr>
            <p:ph type="title"/>
          </p:nvPr>
        </p:nvSpPr>
        <p:spPr/>
        <p:txBody>
          <a:bodyPr/>
          <a:lstStyle/>
          <a:p>
            <a:r>
              <a:rPr lang="en-US" b="1" dirty="0">
                <a:solidFill>
                  <a:srgbClr val="92D050"/>
                </a:solidFill>
              </a:rPr>
              <a:t>Epigenetics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b="1" dirty="0">
                <a:latin typeface="Calibri" panose="020F0502020204030204" pitchFamily="34" charset="0"/>
                <a:cs typeface="Calibri" panose="020F0502020204030204" pitchFamily="34" charset="0"/>
              </a:rPr>
              <a:t>Sun tan</a:t>
            </a:r>
            <a:r>
              <a:rPr lang="en-US" dirty="0">
                <a:latin typeface="Calibri" panose="020F0502020204030204" pitchFamily="34" charset="0"/>
                <a:cs typeface="Calibri" panose="020F0502020204030204" pitchFamily="34" charset="0"/>
              </a:rPr>
              <a:t>. Upon exposure to sunlight, genes are switched on insourcing melanocytes to produce more melanin in the epidermis of the skin.</a:t>
            </a:r>
          </a:p>
          <a:p>
            <a:r>
              <a:rPr lang="en-US" dirty="0">
                <a:latin typeface="Calibri" panose="020F0502020204030204" pitchFamily="34" charset="0"/>
                <a:cs typeface="Calibri" panose="020F0502020204030204" pitchFamily="34" charset="0"/>
              </a:rPr>
              <a:t>Thousands of genetic “switches” are flicked on and off on a daily basis. </a:t>
            </a:r>
          </a:p>
          <a:p>
            <a:r>
              <a:rPr lang="en-US" dirty="0">
                <a:latin typeface="Calibri" panose="020F0502020204030204" pitchFamily="34" charset="0"/>
                <a:cs typeface="Calibri" panose="020F0502020204030204" pitchFamily="34" charset="0"/>
              </a:rPr>
              <a:t>Some switches are much more conducive to health. Others have a much stronger correlation with disease.</a:t>
            </a:r>
          </a:p>
          <a:p>
            <a:r>
              <a:rPr lang="en-US" b="1" dirty="0">
                <a:latin typeface="Calibri" panose="020F0502020204030204" pitchFamily="34" charset="0"/>
                <a:cs typeface="Calibri" panose="020F0502020204030204" pitchFamily="34" charset="0"/>
              </a:rPr>
              <a:t>Exercise</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nutrition</a:t>
            </a:r>
            <a:r>
              <a:rPr lang="en-US" dirty="0">
                <a:latin typeface="Calibri" panose="020F0502020204030204" pitchFamily="34" charset="0"/>
                <a:cs typeface="Calibri" panose="020F0502020204030204" pitchFamily="34" charset="0"/>
              </a:rPr>
              <a:t> are two of the biggest factors that determine whether you activate healthy genes or disease promoting genes.</a:t>
            </a:r>
          </a:p>
          <a:p>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1519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37453B-DDDD-4A87-95E7-E2707F5889E2}"/>
              </a:ext>
            </a:extLst>
          </p:cNvPr>
          <p:cNvPicPr>
            <a:picLocks noChangeAspect="1"/>
          </p:cNvPicPr>
          <p:nvPr/>
        </p:nvPicPr>
        <p:blipFill>
          <a:blip r:embed="rId2"/>
          <a:stretch>
            <a:fillRect/>
          </a:stretch>
        </p:blipFill>
        <p:spPr>
          <a:xfrm>
            <a:off x="-1" y="-1352550"/>
            <a:ext cx="12315825" cy="8210550"/>
          </a:xfrm>
          <a:prstGeom prst="rect">
            <a:avLst/>
          </a:prstGeom>
        </p:spPr>
      </p:pic>
      <p:sp>
        <p:nvSpPr>
          <p:cNvPr id="3" name="Title 2"/>
          <p:cNvSpPr>
            <a:spLocks noGrp="1"/>
          </p:cNvSpPr>
          <p:nvPr>
            <p:ph type="title"/>
          </p:nvPr>
        </p:nvSpPr>
        <p:spPr/>
        <p:txBody>
          <a:bodyPr/>
          <a:lstStyle/>
          <a:p>
            <a:r>
              <a:rPr lang="en-US" b="1" dirty="0">
                <a:solidFill>
                  <a:srgbClr val="92D050"/>
                </a:solidFill>
              </a:rPr>
              <a:t>Epigenetics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Many factors influence the cellular environment and therefore our DNA:</a:t>
            </a:r>
          </a:p>
          <a:p>
            <a:pPr lvl="1"/>
            <a:r>
              <a:rPr lang="en-US" dirty="0">
                <a:latin typeface="Calibri" panose="020F0502020204030204" pitchFamily="34" charset="0"/>
                <a:cs typeface="Calibri" panose="020F0502020204030204" pitchFamily="34" charset="0"/>
              </a:rPr>
              <a:t>Air</a:t>
            </a:r>
          </a:p>
          <a:p>
            <a:pPr lvl="1"/>
            <a:r>
              <a:rPr lang="en-US" dirty="0">
                <a:latin typeface="Calibri" panose="020F0502020204030204" pitchFamily="34" charset="0"/>
                <a:cs typeface="Calibri" panose="020F0502020204030204" pitchFamily="34" charset="0"/>
              </a:rPr>
              <a:t>Water</a:t>
            </a:r>
          </a:p>
          <a:p>
            <a:pPr lvl="1"/>
            <a:r>
              <a:rPr lang="en-US" dirty="0">
                <a:latin typeface="Calibri" panose="020F0502020204030204" pitchFamily="34" charset="0"/>
                <a:cs typeface="Calibri" panose="020F0502020204030204" pitchFamily="34" charset="0"/>
              </a:rPr>
              <a:t>Presence of exogenous toxin and metabolic waste products</a:t>
            </a:r>
          </a:p>
          <a:p>
            <a:pPr lvl="1"/>
            <a:r>
              <a:rPr lang="en-US" dirty="0">
                <a:latin typeface="Calibri" panose="020F0502020204030204" pitchFamily="34" charset="0"/>
                <a:cs typeface="Calibri" panose="020F0502020204030204" pitchFamily="34" charset="0"/>
              </a:rPr>
              <a:t>Nutritional status / mineral content of a person</a:t>
            </a:r>
          </a:p>
          <a:p>
            <a:pPr lvl="1"/>
            <a:r>
              <a:rPr lang="en-US" dirty="0">
                <a:latin typeface="Calibri" panose="020F0502020204030204" pitchFamily="34" charset="0"/>
                <a:cs typeface="Calibri" panose="020F0502020204030204" pitchFamily="34" charset="0"/>
              </a:rPr>
              <a:t>Stress</a:t>
            </a:r>
          </a:p>
          <a:p>
            <a:pPr lvl="1"/>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3510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DF56C9-F5C5-4E6F-8624-1CA8D5C81F9A}"/>
              </a:ext>
            </a:extLst>
          </p:cNvPr>
          <p:cNvPicPr>
            <a:picLocks noChangeAspect="1"/>
          </p:cNvPicPr>
          <p:nvPr/>
        </p:nvPicPr>
        <p:blipFill>
          <a:blip r:embed="rId2"/>
          <a:stretch>
            <a:fillRect/>
          </a:stretch>
        </p:blipFill>
        <p:spPr>
          <a:xfrm>
            <a:off x="-1" y="-1352550"/>
            <a:ext cx="12315825" cy="8210550"/>
          </a:xfrm>
          <a:prstGeom prst="rect">
            <a:avLst/>
          </a:prstGeom>
        </p:spPr>
      </p:pic>
      <p:sp>
        <p:nvSpPr>
          <p:cNvPr id="3" name="Title 2"/>
          <p:cNvSpPr>
            <a:spLocks noGrp="1"/>
          </p:cNvSpPr>
          <p:nvPr>
            <p:ph type="title"/>
          </p:nvPr>
        </p:nvSpPr>
        <p:spPr/>
        <p:txBody>
          <a:bodyPr/>
          <a:lstStyle/>
          <a:p>
            <a:r>
              <a:rPr lang="en-US" b="1" dirty="0">
                <a:solidFill>
                  <a:srgbClr val="92D050"/>
                </a:solidFill>
              </a:rPr>
              <a:t>Epigenetics</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b="1" dirty="0">
                <a:latin typeface="Calibri" panose="020F0502020204030204" pitchFamily="34" charset="0"/>
                <a:cs typeface="Calibri" panose="020F0502020204030204" pitchFamily="34" charset="0"/>
              </a:rPr>
              <a:t>Summary</a:t>
            </a:r>
            <a:br>
              <a:rPr lang="en-US" b="1"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have far greater control of your health than previously believed.</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 can reduce the risk of major chronic diseases, including heart disease, stroke, diabetes and even cancer through adequate nutrition.</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natural world offers us enormous potential!</a:t>
            </a:r>
          </a:p>
          <a:p>
            <a:endParaRPr lang="en-US"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066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organic versus non organic">
            <a:extLst>
              <a:ext uri="{FF2B5EF4-FFF2-40B4-BE49-F238E27FC236}">
                <a16:creationId xmlns:a16="http://schemas.microsoft.com/office/drawing/2014/main" xmlns="" id="{39B4F51A-D333-495B-A089-2896BDEBCE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8513" y="3470803"/>
            <a:ext cx="3335337" cy="27719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b="1" dirty="0">
                <a:solidFill>
                  <a:srgbClr val="92D050"/>
                </a:solidFill>
              </a:rPr>
              <a:t>Organic Versus Conventional Produce</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794385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b="1" dirty="0">
                <a:latin typeface="Calibri" panose="020F0502020204030204" pitchFamily="34" charset="0"/>
                <a:cs typeface="Calibri" panose="020F0502020204030204" pitchFamily="34" charset="0"/>
              </a:rPr>
              <a:t>Is organic just another money-making scam?</a:t>
            </a:r>
          </a:p>
          <a:p>
            <a:r>
              <a:rPr lang="en-US" dirty="0">
                <a:latin typeface="Calibri" panose="020F0502020204030204" pitchFamily="34" charset="0"/>
                <a:cs typeface="Calibri" panose="020F0502020204030204" pitchFamily="34" charset="0"/>
              </a:rPr>
              <a:t>The short answer is </a:t>
            </a:r>
            <a:r>
              <a:rPr lang="en-US" b="1" dirty="0">
                <a:latin typeface="Calibri" panose="020F0502020204030204" pitchFamily="34" charset="0"/>
                <a:cs typeface="Calibri" panose="020F0502020204030204" pitchFamily="34" charset="0"/>
              </a:rPr>
              <a:t>NO</a:t>
            </a:r>
          </a:p>
          <a:p>
            <a:r>
              <a:rPr lang="en-US" dirty="0">
                <a:latin typeface="Calibri" panose="020F0502020204030204" pitchFamily="34" charset="0"/>
                <a:cs typeface="Calibri" panose="020F0502020204030204" pitchFamily="34" charset="0"/>
              </a:rPr>
              <a:t>According to some recent studies organic product sold in supermarkets is unlikely to contain a lot more nutrition than conventional produce.</a:t>
            </a:r>
          </a:p>
          <a:p>
            <a:r>
              <a:rPr lang="en-US" dirty="0">
                <a:latin typeface="Calibri" panose="020F0502020204030204" pitchFamily="34" charset="0"/>
                <a:cs typeface="Calibri" panose="020F0502020204030204" pitchFamily="34" charset="0"/>
              </a:rPr>
              <a:t>However, organic produce from small farms has shown to have </a:t>
            </a:r>
            <a:r>
              <a:rPr lang="en-US" b="1" dirty="0">
                <a:latin typeface="Calibri" panose="020F0502020204030204" pitchFamily="34" charset="0"/>
                <a:cs typeface="Calibri" panose="020F0502020204030204" pitchFamily="34" charset="0"/>
              </a:rPr>
              <a:t>significantly higher levels of major minerals and vitamins</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How is this possible?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74720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Soil</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1893194"/>
            <a:ext cx="5698921" cy="4701995"/>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The quality of the crops is dependent on the quality of the soil.</a:t>
            </a:r>
          </a:p>
          <a:p>
            <a:r>
              <a:rPr lang="en-US" dirty="0">
                <a:latin typeface="Calibri" panose="020F0502020204030204" pitchFamily="34" charset="0"/>
                <a:cs typeface="Calibri" panose="020F0502020204030204" pitchFamily="34" charset="0"/>
              </a:rPr>
              <a:t>Most of the soil used in big agriculture today is greatly depleted of minerals, due to intensive farming, lack of crop rotation and insufficient fertilizer. </a:t>
            </a:r>
          </a:p>
          <a:p>
            <a:r>
              <a:rPr lang="en-US" dirty="0">
                <a:latin typeface="Calibri" panose="020F0502020204030204" pitchFamily="34" charset="0"/>
                <a:cs typeface="Calibri" panose="020F0502020204030204" pitchFamily="34" charset="0"/>
              </a:rPr>
              <a:t>Only 3 of over 50 required minerals are restored: N P K</a:t>
            </a:r>
          </a:p>
          <a:p>
            <a:pPr lvl="1"/>
            <a:r>
              <a:rPr lang="en-US" dirty="0">
                <a:latin typeface="Calibri" panose="020F0502020204030204" pitchFamily="34" charset="0"/>
                <a:cs typeface="Calibri" panose="020F0502020204030204" pitchFamily="34" charset="0"/>
              </a:rPr>
              <a:t>Nitrogen</a:t>
            </a:r>
          </a:p>
          <a:p>
            <a:pPr lvl="1"/>
            <a:r>
              <a:rPr lang="en-US" dirty="0">
                <a:latin typeface="Calibri" panose="020F0502020204030204" pitchFamily="34" charset="0"/>
                <a:cs typeface="Calibri" panose="020F0502020204030204" pitchFamily="34" charset="0"/>
              </a:rPr>
              <a:t>Phosphorus</a:t>
            </a:r>
          </a:p>
          <a:p>
            <a:pPr lvl="1"/>
            <a:r>
              <a:rPr lang="en-US" dirty="0">
                <a:latin typeface="Calibri" panose="020F0502020204030204" pitchFamily="34" charset="0"/>
                <a:cs typeface="Calibri" panose="020F0502020204030204" pitchFamily="34" charset="0"/>
              </a:rPr>
              <a:t>Potassium</a:t>
            </a:r>
          </a:p>
          <a:p>
            <a:pPr marL="393192" lvl="1" indent="0">
              <a:buNone/>
            </a:pPr>
            <a:endParaRPr lang="en-US" dirty="0">
              <a:latin typeface="Calibri" panose="020F0502020204030204" pitchFamily="34" charset="0"/>
              <a:cs typeface="Calibri" panose="020F0502020204030204" pitchFamily="34" charset="0"/>
            </a:endParaRPr>
          </a:p>
        </p:txBody>
      </p:sp>
      <p:pic>
        <p:nvPicPr>
          <p:cNvPr id="3074" name="Picture 2" descr="Image result for big agriculture">
            <a:extLst>
              <a:ext uri="{FF2B5EF4-FFF2-40B4-BE49-F238E27FC236}">
                <a16:creationId xmlns:a16="http://schemas.microsoft.com/office/drawing/2014/main" xmlns="" id="{2DECDEE6-45EE-4A1B-BAD9-98A06178A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043" y="2298584"/>
            <a:ext cx="5014515" cy="3343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51409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92D050"/>
                </a:solidFill>
              </a:rPr>
              <a:t>Food As Medicine</a:t>
            </a:r>
          </a:p>
        </p:txBody>
      </p:sp>
      <p:sp>
        <p:nvSpPr>
          <p:cNvPr id="2" name="Content Placeholder 1"/>
          <p:cNvSpPr>
            <a:spLocks noGrp="1"/>
          </p:cNvSpPr>
          <p:nvPr>
            <p:ph idx="1"/>
          </p:nvPr>
        </p:nvSpPr>
        <p:spPr>
          <a:xfrm>
            <a:off x="609600" y="2206069"/>
            <a:ext cx="10972800" cy="4389120"/>
          </a:xfrm>
        </p:spPr>
        <p:txBody>
          <a:bodyPr>
            <a:normAutofit/>
          </a:bodyPr>
          <a:lstStyle/>
          <a:p>
            <a:r>
              <a:rPr lang="en-US" dirty="0">
                <a:latin typeface="Calibri" panose="020F0502020204030204" pitchFamily="34" charset="0"/>
                <a:cs typeface="Calibri" panose="020F0502020204030204" pitchFamily="34" charset="0"/>
              </a:rPr>
              <a:t>For thousands of years, food was used to heal the sick.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Many cultures around the world have also long held this belief, e.g. Ayurveda, TCM, Traditional Tibetan medicine and many others.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the last century and especially in the last few decades, the exact opposite trend can be observed, especially in the west.</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Today, the majority of people have come to view food as merely a source of energy/fuel or simply…</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426740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Soil</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40080" y="2077280"/>
            <a:ext cx="10972800" cy="438912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Without sufficient minerals, not only are crops less nutritious; they are also weaker and are more prone to being infested with fungi and insects.</a:t>
            </a:r>
          </a:p>
          <a:p>
            <a:r>
              <a:rPr lang="en-US" dirty="0">
                <a:latin typeface="Calibri" panose="020F0502020204030204" pitchFamily="34" charset="0"/>
                <a:cs typeface="Calibri" panose="020F0502020204030204" pitchFamily="34" charset="0"/>
              </a:rPr>
              <a:t>The use of pesticides and fungicides is only really necessary when the soil and therefore the plants are of poor quality.</a:t>
            </a:r>
          </a:p>
          <a:p>
            <a:r>
              <a:rPr lang="en-US" dirty="0">
                <a:latin typeface="Calibri" panose="020F0502020204030204" pitchFamily="34" charset="0"/>
                <a:cs typeface="Calibri" panose="020F0502020204030204" pitchFamily="34" charset="0"/>
              </a:rPr>
              <a:t>Using traditional farming methods, which rotate crops often, allow the ground to rest and also restores minerals to the earth, it is possible reduce and even eliminate the use of chemicals.</a:t>
            </a:r>
          </a:p>
          <a:p>
            <a:r>
              <a:rPr lang="en-US" dirty="0">
                <a:latin typeface="Calibri" panose="020F0502020204030204" pitchFamily="34" charset="0"/>
                <a:cs typeface="Calibri" panose="020F0502020204030204" pitchFamily="34" charset="0"/>
              </a:rPr>
              <a:t>Although we are told that it is safe to use pesticides, more and more evidence is accumulating to show that there are adverse, even serious side effects associated with the use of such chemicals, including birth defects and even an increased risk of certain cancers. </a:t>
            </a:r>
          </a:p>
          <a:p>
            <a:r>
              <a:rPr lang="en-US" dirty="0">
                <a:latin typeface="Calibri" panose="020F0502020204030204" pitchFamily="34" charset="0"/>
                <a:cs typeface="Calibri" panose="020F0502020204030204" pitchFamily="34" charset="0"/>
              </a:rPr>
              <a:t>Not long ago we were told that tobacco was not only safe, but it was even beneficial for things like asthma and bronchitis</a:t>
            </a:r>
          </a:p>
          <a:p>
            <a:r>
              <a:rPr lang="en-US" b="1" dirty="0">
                <a:latin typeface="Calibri" panose="020F0502020204030204" pitchFamily="34" charset="0"/>
                <a:cs typeface="Calibri" panose="020F0502020204030204" pitchFamily="34" charset="0"/>
              </a:rPr>
              <a:t>Taste –</a:t>
            </a:r>
            <a:r>
              <a:rPr lang="en-US" dirty="0">
                <a:latin typeface="Calibri" panose="020F0502020204030204" pitchFamily="34" charset="0"/>
                <a:cs typeface="Calibri" panose="020F0502020204030204" pitchFamily="34" charset="0"/>
              </a:rPr>
              <a:t> vegetables and fruit grown in soil which is rich in minerals is </a:t>
            </a:r>
            <a:r>
              <a:rPr lang="en-US" b="1" dirty="0">
                <a:latin typeface="Calibri" panose="020F0502020204030204" pitchFamily="34" charset="0"/>
                <a:cs typeface="Calibri" panose="020F0502020204030204" pitchFamily="34" charset="0"/>
              </a:rPr>
              <a:t>tastier</a:t>
            </a:r>
            <a:r>
              <a:rPr lang="en-US" dirty="0">
                <a:latin typeface="Calibri" panose="020F0502020204030204" pitchFamily="34" charset="0"/>
                <a:cs typeface="Calibri" panose="020F0502020204030204" pitchFamily="34" charset="0"/>
              </a:rPr>
              <a:t>. The taste buds can detect the presence of minerals in the food.</a:t>
            </a:r>
            <a:endParaRPr lang="en-US" b="1" dirty="0">
              <a:latin typeface="Calibri" panose="020F0502020204030204" pitchFamily="34" charset="0"/>
              <a:cs typeface="Calibri" panose="020F0502020204030204" pitchFamily="34" charset="0"/>
            </a:endParaRPr>
          </a:p>
          <a:p>
            <a:pPr marL="393192" lvl="1" indent="0">
              <a:buNone/>
            </a:pP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60515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Minerals &amp; Taste</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b="1" dirty="0">
                <a:latin typeface="Calibri" panose="020F0502020204030204" pitchFamily="34" charset="0"/>
                <a:cs typeface="Calibri" panose="020F0502020204030204" pitchFamily="34" charset="0"/>
              </a:rPr>
              <a:t>Taste –</a:t>
            </a:r>
            <a:r>
              <a:rPr lang="en-US" dirty="0">
                <a:latin typeface="Calibri" panose="020F0502020204030204" pitchFamily="34" charset="0"/>
                <a:cs typeface="Calibri" panose="020F0502020204030204" pitchFamily="34" charset="0"/>
              </a:rPr>
              <a:t> vegetables and fruit grown in soil which is rich in minerals is </a:t>
            </a:r>
            <a:r>
              <a:rPr lang="en-US" b="1" dirty="0">
                <a:latin typeface="Calibri" panose="020F0502020204030204" pitchFamily="34" charset="0"/>
                <a:cs typeface="Calibri" panose="020F0502020204030204" pitchFamily="34" charset="0"/>
              </a:rPr>
              <a:t>tastier</a:t>
            </a:r>
            <a:r>
              <a:rPr lang="en-US" dirty="0">
                <a:latin typeface="Calibri" panose="020F0502020204030204" pitchFamily="34" charset="0"/>
                <a:cs typeface="Calibri" panose="020F0502020204030204" pitchFamily="34" charset="0"/>
              </a:rPr>
              <a:t>. The taste buds can detect the presence of minerals in the food.</a:t>
            </a:r>
          </a:p>
          <a:p>
            <a:r>
              <a:rPr lang="en-US" dirty="0">
                <a:latin typeface="Calibri" panose="020F0502020204030204" pitchFamily="34" charset="0"/>
                <a:cs typeface="Calibri" panose="020F0502020204030204" pitchFamily="34" charset="0"/>
              </a:rPr>
              <a:t>Remember how the strawberries and tomatoes your grandparents used to grow in their garden tasted?</a:t>
            </a:r>
          </a:p>
          <a:p>
            <a:r>
              <a:rPr lang="en-US" dirty="0">
                <a:latin typeface="Calibri" panose="020F0502020204030204" pitchFamily="34" charset="0"/>
                <a:cs typeface="Calibri" panose="020F0502020204030204" pitchFamily="34" charset="0"/>
              </a:rPr>
              <a:t>Having a preference for tastier fruits and vegetables, in other words, those which are richer in nutrients, is advantageous in the wild, as it guarantees the consumption of the best foods, thus promoting better physical health and maximizing chances of survival.</a:t>
            </a:r>
          </a:p>
          <a:p>
            <a:pPr marL="393192" lvl="1" indent="0">
              <a:buNone/>
            </a:pP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88674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Minerals &amp; Taste</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1996225"/>
            <a:ext cx="10972800" cy="4598964"/>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A lot of conventional produce today is lacking in taste</a:t>
            </a:r>
          </a:p>
          <a:p>
            <a:r>
              <a:rPr lang="en-US" dirty="0">
                <a:latin typeface="Calibri" panose="020F0502020204030204" pitchFamily="34" charset="0"/>
                <a:cs typeface="Calibri" panose="020F0502020204030204" pitchFamily="34" charset="0"/>
              </a:rPr>
              <a:t>People of a certain age, who remember how fruit and vegetables used to taste, often complain about this fact</a:t>
            </a:r>
          </a:p>
          <a:p>
            <a:r>
              <a:rPr lang="en-US" dirty="0">
                <a:latin typeface="Calibri" panose="020F0502020204030204" pitchFamily="34" charset="0"/>
                <a:cs typeface="Calibri" panose="020F0502020204030204" pitchFamily="34" charset="0"/>
              </a:rPr>
              <a:t>In order to compensate for the lack of taste, it is common practice to use extra salt, </a:t>
            </a:r>
            <a:r>
              <a:rPr lang="en-US" dirty="0" err="1">
                <a:latin typeface="Calibri" panose="020F0502020204030204" pitchFamily="34" charset="0"/>
                <a:cs typeface="Calibri" panose="020F0502020204030204" pitchFamily="34" charset="0"/>
              </a:rPr>
              <a:t>flavourings</a:t>
            </a:r>
            <a:r>
              <a:rPr lang="en-US" dirty="0">
                <a:latin typeface="Calibri" panose="020F0502020204030204" pitchFamily="34" charset="0"/>
                <a:cs typeface="Calibri" panose="020F0502020204030204" pitchFamily="34" charset="0"/>
              </a:rPr>
              <a:t> and even </a:t>
            </a:r>
            <a:r>
              <a:rPr lang="en-US" dirty="0" err="1">
                <a:latin typeface="Calibri" panose="020F0502020204030204" pitchFamily="34" charset="0"/>
                <a:cs typeface="Calibri" panose="020F0502020204030204" pitchFamily="34" charset="0"/>
              </a:rPr>
              <a:t>flavour</a:t>
            </a:r>
            <a:r>
              <a:rPr lang="en-US" dirty="0">
                <a:latin typeface="Calibri" panose="020F0502020204030204" pitchFamily="34" charset="0"/>
                <a:cs typeface="Calibri" panose="020F0502020204030204" pitchFamily="34" charset="0"/>
              </a:rPr>
              <a:t> enhancers. This is especially common in restaurants and in packaged food. </a:t>
            </a:r>
          </a:p>
          <a:p>
            <a:r>
              <a:rPr lang="en-US" dirty="0">
                <a:latin typeface="Calibri" panose="020F0502020204030204" pitchFamily="34" charset="0"/>
                <a:cs typeface="Calibri" panose="020F0502020204030204" pitchFamily="34" charset="0"/>
              </a:rPr>
              <a:t>Unfortunately, excess table salt is not healthy and a lot of flavor enhancers can disrupt the balance of glutamate and GABA and in susceptible individuals, this can lead to increased restlessness, anxiety and even hyperactivity, ADHD and depression.</a:t>
            </a:r>
          </a:p>
          <a:p>
            <a:pPr marL="393192" lvl="1" indent="0">
              <a:buNone/>
            </a:pP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45726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Sugar – The Silent Killer</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2206069"/>
            <a:ext cx="6084815"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Fat is demonized, but the dangers of sugar are underplayed.</a:t>
            </a:r>
          </a:p>
          <a:p>
            <a:r>
              <a:rPr lang="en-US" dirty="0">
                <a:latin typeface="Calibri" panose="020F0502020204030204" pitchFamily="34" charset="0"/>
                <a:cs typeface="Calibri" panose="020F0502020204030204" pitchFamily="34" charset="0"/>
              </a:rPr>
              <a:t>The connection between sugar consumption and diabetes is well established, however the latest research shows a </a:t>
            </a:r>
            <a:r>
              <a:rPr lang="en-US" b="1" dirty="0">
                <a:latin typeface="Calibri" panose="020F0502020204030204" pitchFamily="34" charset="0"/>
                <a:cs typeface="Calibri" panose="020F0502020204030204" pitchFamily="34" charset="0"/>
              </a:rPr>
              <a:t>strong correlation between</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sugar consumption </a:t>
            </a:r>
            <a:r>
              <a:rPr lang="en-US" dirty="0">
                <a:latin typeface="Calibri" panose="020F0502020204030204" pitchFamily="34" charset="0"/>
                <a:cs typeface="Calibri" panose="020F0502020204030204" pitchFamily="34" charset="0"/>
              </a:rPr>
              <a:t>and </a:t>
            </a:r>
            <a:r>
              <a:rPr lang="en-US" b="1" dirty="0">
                <a:latin typeface="Calibri" panose="020F0502020204030204" pitchFamily="34" charset="0"/>
                <a:cs typeface="Calibri" panose="020F0502020204030204" pitchFamily="34" charset="0"/>
              </a:rPr>
              <a:t>chronic inflammatory diseases</a:t>
            </a:r>
            <a:r>
              <a:rPr lang="en-US" dirty="0">
                <a:latin typeface="Calibri" panose="020F0502020204030204" pitchFamily="34" charset="0"/>
                <a:cs typeface="Calibri" panose="020F0502020204030204" pitchFamily="34" charset="0"/>
              </a:rPr>
              <a:t>, including heart disease and cancer.</a:t>
            </a:r>
          </a:p>
          <a:p>
            <a:endParaRPr lang="en-US" dirty="0">
              <a:latin typeface="Calibri" panose="020F0502020204030204" pitchFamily="34" charset="0"/>
              <a:cs typeface="Calibri" panose="020F0502020204030204" pitchFamily="34" charset="0"/>
            </a:endParaRPr>
          </a:p>
        </p:txBody>
      </p:sp>
      <p:pic>
        <p:nvPicPr>
          <p:cNvPr id="1026" name="Picture 2" descr="Image result for chart sugar consumption and disease">
            <a:extLst>
              <a:ext uri="{FF2B5EF4-FFF2-40B4-BE49-F238E27FC236}">
                <a16:creationId xmlns:a16="http://schemas.microsoft.com/office/drawing/2014/main" xmlns="" id="{EB350756-DD15-4603-B931-34DD129B8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550" y="2282803"/>
            <a:ext cx="4692738" cy="3446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55243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Sugar – The Silent Killer</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2009104"/>
            <a:ext cx="10972800" cy="4586085"/>
          </a:xfrm>
          <a:prstGeom prst="rect">
            <a:avLst/>
          </a:prstGeom>
        </p:spPr>
        <p:txBody>
          <a:bodyPr vert="horz">
            <a:normAutofit fontScale="925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Why is sugar so toxic?</a:t>
            </a:r>
          </a:p>
          <a:p>
            <a:pPr lvl="1"/>
            <a:r>
              <a:rPr lang="en-US" b="1" dirty="0">
                <a:latin typeface="Calibri" panose="020F0502020204030204" pitchFamily="34" charset="0"/>
                <a:cs typeface="Calibri" panose="020F0502020204030204" pitchFamily="34" charset="0"/>
              </a:rPr>
              <a:t>Insulin</a:t>
            </a:r>
            <a:r>
              <a:rPr lang="en-US" dirty="0">
                <a:latin typeface="Calibri" panose="020F0502020204030204" pitchFamily="34" charset="0"/>
                <a:cs typeface="Calibri" panose="020F0502020204030204" pitchFamily="34" charset="0"/>
              </a:rPr>
              <a:t> – the consumption of refined sugars causes a massive fluctuation in insulin and in blood sugar. This has a profoundly </a:t>
            </a:r>
            <a:r>
              <a:rPr lang="en-US" b="1" dirty="0">
                <a:latin typeface="Calibri" panose="020F0502020204030204" pitchFamily="34" charset="0"/>
                <a:cs typeface="Calibri" panose="020F0502020204030204" pitchFamily="34" charset="0"/>
              </a:rPr>
              <a:t>destabilizing effect </a:t>
            </a:r>
            <a:r>
              <a:rPr lang="en-US" dirty="0">
                <a:latin typeface="Calibri" panose="020F0502020204030204" pitchFamily="34" charset="0"/>
                <a:cs typeface="Calibri" panose="020F0502020204030204" pitchFamily="34" charset="0"/>
              </a:rPr>
              <a:t>on their </a:t>
            </a:r>
            <a:r>
              <a:rPr lang="en-US" b="1" dirty="0">
                <a:latin typeface="Calibri" panose="020F0502020204030204" pitchFamily="34" charset="0"/>
                <a:cs typeface="Calibri" panose="020F0502020204030204" pitchFamily="34" charset="0"/>
              </a:rPr>
              <a:t>entire endocrine system </a:t>
            </a:r>
            <a:r>
              <a:rPr lang="en-US" dirty="0">
                <a:latin typeface="Calibri" panose="020F0502020204030204" pitchFamily="34" charset="0"/>
                <a:cs typeface="Calibri" panose="020F0502020204030204" pitchFamily="34" charset="0"/>
              </a:rPr>
              <a:t>leading to a yoyoing of energy levels and mood</a:t>
            </a:r>
          </a:p>
          <a:p>
            <a:pPr lvl="1"/>
            <a:r>
              <a:rPr lang="en-US" dirty="0">
                <a:latin typeface="Calibri" panose="020F0502020204030204" pitchFamily="34" charset="0"/>
                <a:cs typeface="Calibri" panose="020F0502020204030204" pitchFamily="34" charset="0"/>
              </a:rPr>
              <a:t>Refined sugars causes massive amounts of free radical damage to our cells, damaging DNA and aging us prematurely</a:t>
            </a:r>
          </a:p>
          <a:p>
            <a:pPr lvl="1"/>
            <a:r>
              <a:rPr lang="en-US" dirty="0">
                <a:latin typeface="Calibri" panose="020F0502020204030204" pitchFamily="34" charset="0"/>
                <a:cs typeface="Calibri" panose="020F0502020204030204" pitchFamily="34" charset="0"/>
              </a:rPr>
              <a:t>The consumption of refined sugars put stress on our adrenal glands and precipitate burnout and exhaustion in susceptible individuals</a:t>
            </a:r>
          </a:p>
          <a:p>
            <a:pPr lvl="1"/>
            <a:r>
              <a:rPr lang="en-US" dirty="0">
                <a:latin typeface="Calibri" panose="020F0502020204030204" pitchFamily="34" charset="0"/>
                <a:cs typeface="Calibri" panose="020F0502020204030204" pitchFamily="34" charset="0"/>
              </a:rPr>
              <a:t>Sugar causes minerals to leach from the body, increasing the risk of tooth decay and osteoporosis</a:t>
            </a:r>
          </a:p>
          <a:p>
            <a:pPr lvl="1"/>
            <a:r>
              <a:rPr lang="en-US" dirty="0">
                <a:latin typeface="Calibri" panose="020F0502020204030204" pitchFamily="34" charset="0"/>
                <a:cs typeface="Calibri" panose="020F0502020204030204" pitchFamily="34" charset="0"/>
              </a:rPr>
              <a:t>Sugar consumption has also been linked to inflammation, including inflammation of the brain, which in certain individuals can exacerbate existing psychiatric illnesses</a:t>
            </a:r>
          </a:p>
          <a:p>
            <a:pPr lvl="1"/>
            <a:r>
              <a:rPr lang="en-US" dirty="0">
                <a:latin typeface="Calibri" panose="020F0502020204030204" pitchFamily="34" charset="0"/>
                <a:cs typeface="Calibri" panose="020F0502020204030204" pitchFamily="34" charset="0"/>
              </a:rPr>
              <a:t>Sugar consumptions feeds yeasts and fungi in the body, leading to increased risk of thrush, candida and a weakened immune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59142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Do I </a:t>
            </a:r>
            <a:r>
              <a:rPr lang="en-US" b="1" dirty="0" smtClean="0">
                <a:solidFill>
                  <a:srgbClr val="92D050"/>
                </a:solidFill>
              </a:rPr>
              <a:t>Have </a:t>
            </a:r>
            <a:r>
              <a:rPr lang="en-US" b="1" dirty="0">
                <a:solidFill>
                  <a:srgbClr val="92D050"/>
                </a:solidFill>
              </a:rPr>
              <a:t>T</a:t>
            </a:r>
            <a:r>
              <a:rPr lang="en-US" b="1" dirty="0" smtClean="0">
                <a:solidFill>
                  <a:srgbClr val="92D050"/>
                </a:solidFill>
              </a:rPr>
              <a:t>o </a:t>
            </a:r>
            <a:r>
              <a:rPr lang="en-US" b="1" dirty="0">
                <a:solidFill>
                  <a:srgbClr val="92D050"/>
                </a:solidFill>
              </a:rPr>
              <a:t>G</a:t>
            </a:r>
            <a:r>
              <a:rPr lang="en-US" b="1" dirty="0" smtClean="0">
                <a:solidFill>
                  <a:srgbClr val="92D050"/>
                </a:solidFill>
              </a:rPr>
              <a:t>ive </a:t>
            </a:r>
            <a:r>
              <a:rPr lang="en-US" b="1" dirty="0">
                <a:solidFill>
                  <a:srgbClr val="92D050"/>
                </a:solidFill>
              </a:rPr>
              <a:t>U</a:t>
            </a:r>
            <a:r>
              <a:rPr lang="en-US" b="1" dirty="0" smtClean="0">
                <a:solidFill>
                  <a:srgbClr val="92D050"/>
                </a:solidFill>
              </a:rPr>
              <a:t>p </a:t>
            </a:r>
            <a:r>
              <a:rPr lang="en-US" b="1" dirty="0">
                <a:solidFill>
                  <a:srgbClr val="92D050"/>
                </a:solidFill>
              </a:rPr>
              <a:t>E</a:t>
            </a:r>
            <a:r>
              <a:rPr lang="en-US" b="1" dirty="0" smtClean="0">
                <a:solidFill>
                  <a:srgbClr val="92D050"/>
                </a:solidFill>
              </a:rPr>
              <a:t>verything </a:t>
            </a:r>
            <a:r>
              <a:rPr lang="en-US" b="1" dirty="0">
                <a:solidFill>
                  <a:srgbClr val="92D050"/>
                </a:solidFill>
              </a:rPr>
              <a:t>I </a:t>
            </a:r>
            <a:r>
              <a:rPr lang="en-US" b="1" dirty="0" smtClean="0">
                <a:solidFill>
                  <a:srgbClr val="92D050"/>
                </a:solidFill>
              </a:rPr>
              <a:t>Love</a:t>
            </a:r>
            <a:r>
              <a:rPr lang="en-US" b="1" dirty="0">
                <a:solidFill>
                  <a:srgbClr val="92D050"/>
                </a:solidFill>
              </a:rPr>
              <a:t>?</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2021983"/>
            <a:ext cx="4419600" cy="4573206"/>
          </a:xfrm>
          <a:prstGeom prst="rect">
            <a:avLst/>
          </a:prstGeom>
        </p:spPr>
        <p:txBody>
          <a:bodyPr vert="horz">
            <a:normAutofit fontScale="925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It’s all about balance</a:t>
            </a:r>
          </a:p>
          <a:p>
            <a:r>
              <a:rPr lang="en-US" dirty="0">
                <a:latin typeface="Calibri" panose="020F0502020204030204" pitchFamily="34" charset="0"/>
                <a:cs typeface="Calibri" panose="020F0502020204030204" pitchFamily="34" charset="0"/>
              </a:rPr>
              <a:t>It’s much more about what you </a:t>
            </a:r>
            <a:r>
              <a:rPr lang="en-US" b="1" dirty="0">
                <a:latin typeface="Calibri" panose="020F0502020204030204" pitchFamily="34" charset="0"/>
                <a:cs typeface="Calibri" panose="020F0502020204030204" pitchFamily="34" charset="0"/>
              </a:rPr>
              <a:t>do eat </a:t>
            </a:r>
            <a:r>
              <a:rPr lang="en-US" dirty="0">
                <a:latin typeface="Calibri" panose="020F0502020204030204" pitchFamily="34" charset="0"/>
                <a:cs typeface="Calibri" panose="020F0502020204030204" pitchFamily="34" charset="0"/>
              </a:rPr>
              <a:t>than </a:t>
            </a:r>
            <a:r>
              <a:rPr lang="en-US" b="1" dirty="0">
                <a:latin typeface="Calibri" panose="020F0502020204030204" pitchFamily="34" charset="0"/>
                <a:cs typeface="Calibri" panose="020F0502020204030204" pitchFamily="34" charset="0"/>
              </a:rPr>
              <a:t>what you don’t eat</a:t>
            </a:r>
          </a:p>
          <a:p>
            <a:r>
              <a:rPr lang="en-US" dirty="0">
                <a:latin typeface="Calibri" panose="020F0502020204030204" pitchFamily="34" charset="0"/>
                <a:cs typeface="Calibri" panose="020F0502020204030204" pitchFamily="34" charset="0"/>
              </a:rPr>
              <a:t>It’s better to avoid eating refined sugars on an empty stomach and on their own. </a:t>
            </a:r>
          </a:p>
          <a:p>
            <a:r>
              <a:rPr lang="en-US" dirty="0">
                <a:latin typeface="Calibri" panose="020F0502020204030204" pitchFamily="34" charset="0"/>
                <a:cs typeface="Calibri" panose="020F0502020204030204" pitchFamily="34" charset="0"/>
              </a:rPr>
              <a:t>Eat some </a:t>
            </a:r>
            <a:r>
              <a:rPr lang="en-US" dirty="0" smtClean="0">
                <a:latin typeface="Calibri" panose="020F0502020204030204" pitchFamily="34" charset="0"/>
                <a:cs typeface="Calibri" panose="020F0502020204030204" pitchFamily="34" charset="0"/>
              </a:rPr>
              <a:t>fiber </a:t>
            </a:r>
            <a:r>
              <a:rPr lang="en-US" dirty="0">
                <a:latin typeface="Calibri" panose="020F0502020204030204" pitchFamily="34" charset="0"/>
                <a:cs typeface="Calibri" panose="020F0502020204030204" pitchFamily="34" charset="0"/>
              </a:rPr>
              <a:t>and some fat to slow down the absorption of sugar, therefore curbing insulin release and </a:t>
            </a:r>
            <a:r>
              <a:rPr lang="en-US" dirty="0" err="1" smtClean="0">
                <a:latin typeface="Calibri" panose="020F0502020204030204" pitchFamily="34" charset="0"/>
                <a:cs typeface="Calibri" panose="020F0502020204030204" pitchFamily="34" charset="0"/>
              </a:rPr>
              <a:t>stabilising</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blood sugar</a:t>
            </a:r>
          </a:p>
        </p:txBody>
      </p:sp>
      <p:pic>
        <p:nvPicPr>
          <p:cNvPr id="5122" name="Picture 2" descr="Image result for woman sad chocolate">
            <a:extLst>
              <a:ext uri="{FF2B5EF4-FFF2-40B4-BE49-F238E27FC236}">
                <a16:creationId xmlns:a16="http://schemas.microsoft.com/office/drawing/2014/main" xmlns="" id="{8782A18B-D4DF-4547-8D40-297167F96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629" y="2274998"/>
            <a:ext cx="60960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21854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Do I </a:t>
            </a:r>
            <a:r>
              <a:rPr lang="en-US" b="1" dirty="0" smtClean="0">
                <a:solidFill>
                  <a:srgbClr val="92D050"/>
                </a:solidFill>
              </a:rPr>
              <a:t>Have </a:t>
            </a:r>
            <a:r>
              <a:rPr lang="en-US" b="1" dirty="0">
                <a:solidFill>
                  <a:srgbClr val="92D050"/>
                </a:solidFill>
              </a:rPr>
              <a:t>T</a:t>
            </a:r>
            <a:r>
              <a:rPr lang="en-US" b="1" dirty="0" smtClean="0">
                <a:solidFill>
                  <a:srgbClr val="92D050"/>
                </a:solidFill>
              </a:rPr>
              <a:t>o </a:t>
            </a:r>
            <a:r>
              <a:rPr lang="en-US" b="1" dirty="0">
                <a:solidFill>
                  <a:srgbClr val="92D050"/>
                </a:solidFill>
              </a:rPr>
              <a:t>G</a:t>
            </a:r>
            <a:r>
              <a:rPr lang="en-US" b="1" dirty="0" smtClean="0">
                <a:solidFill>
                  <a:srgbClr val="92D050"/>
                </a:solidFill>
              </a:rPr>
              <a:t>ive </a:t>
            </a:r>
            <a:r>
              <a:rPr lang="en-US" b="1" dirty="0">
                <a:solidFill>
                  <a:srgbClr val="92D050"/>
                </a:solidFill>
              </a:rPr>
              <a:t>U</a:t>
            </a:r>
            <a:r>
              <a:rPr lang="en-US" b="1" dirty="0" smtClean="0">
                <a:solidFill>
                  <a:srgbClr val="92D050"/>
                </a:solidFill>
              </a:rPr>
              <a:t>p </a:t>
            </a:r>
            <a:r>
              <a:rPr lang="en-US" b="1" dirty="0">
                <a:solidFill>
                  <a:srgbClr val="92D050"/>
                </a:solidFill>
              </a:rPr>
              <a:t>E</a:t>
            </a:r>
            <a:r>
              <a:rPr lang="en-US" b="1" dirty="0" smtClean="0">
                <a:solidFill>
                  <a:srgbClr val="92D050"/>
                </a:solidFill>
              </a:rPr>
              <a:t>verything </a:t>
            </a:r>
            <a:r>
              <a:rPr lang="en-US" b="1" dirty="0">
                <a:solidFill>
                  <a:srgbClr val="92D050"/>
                </a:solidFill>
              </a:rPr>
              <a:t>I </a:t>
            </a:r>
            <a:r>
              <a:rPr lang="en-US" b="1" dirty="0" smtClean="0">
                <a:solidFill>
                  <a:srgbClr val="92D050"/>
                </a:solidFill>
              </a:rPr>
              <a:t>Love</a:t>
            </a:r>
            <a:r>
              <a:rPr lang="en-US" b="1" dirty="0">
                <a:solidFill>
                  <a:srgbClr val="92D050"/>
                </a:solidFill>
              </a:rPr>
              <a:t>?</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599" y="2206069"/>
            <a:ext cx="10887075" cy="4389120"/>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err="1">
                <a:latin typeface="Calibri" panose="020F0502020204030204" pitchFamily="34" charset="0"/>
                <a:cs typeface="Calibri" panose="020F0502020204030204" pitchFamily="34" charset="0"/>
              </a:rPr>
              <a:t>Opt</a:t>
            </a:r>
            <a:r>
              <a:rPr lang="en-US" dirty="0">
                <a:latin typeface="Calibri" panose="020F0502020204030204" pitchFamily="34" charset="0"/>
                <a:cs typeface="Calibri" panose="020F0502020204030204" pitchFamily="34" charset="0"/>
              </a:rPr>
              <a:t> for natural sources of sugar over refined sugar</a:t>
            </a:r>
          </a:p>
          <a:p>
            <a:r>
              <a:rPr lang="en-US" dirty="0">
                <a:latin typeface="Calibri" panose="020F0502020204030204" pitchFamily="34" charset="0"/>
                <a:cs typeface="Calibri" panose="020F0502020204030204" pitchFamily="34" charset="0"/>
              </a:rPr>
              <a:t>Consume more protein at breakfast and lunch time to reduce the chances of unstable blood sugar and cravings later in the day</a:t>
            </a:r>
          </a:p>
          <a:p>
            <a:r>
              <a:rPr lang="en-US" dirty="0">
                <a:latin typeface="Calibri" panose="020F0502020204030204" pitchFamily="34" charset="0"/>
                <a:cs typeface="Calibri" panose="020F0502020204030204" pitchFamily="34" charset="0"/>
              </a:rPr>
              <a:t>Consumption of sugars and carbohydrates in the morning sets you up for a roller coaster ride of highs and lows all day</a:t>
            </a:r>
          </a:p>
          <a:p>
            <a:r>
              <a:rPr lang="en-US" dirty="0">
                <a:latin typeface="Calibri" panose="020F0502020204030204" pitchFamily="34" charset="0"/>
                <a:cs typeface="Calibri" panose="020F0502020204030204" pitchFamily="34" charset="0"/>
              </a:rPr>
              <a:t>Eating carbohydrates in the evening is better for hormone balance and promotes better sleep</a:t>
            </a:r>
          </a:p>
          <a:p>
            <a:r>
              <a:rPr lang="en-US" dirty="0">
                <a:latin typeface="Calibri" panose="020F0502020204030204" pitchFamily="34" charset="0"/>
                <a:cs typeface="Calibri" panose="020F0502020204030204" pitchFamily="34" charset="0"/>
              </a:rPr>
              <a:t>Train your pallet to become accustomed to less sugar. Over time, things will taste just as sweet. </a:t>
            </a:r>
          </a:p>
          <a:p>
            <a:r>
              <a:rPr lang="en-US" dirty="0">
                <a:latin typeface="Calibri" panose="020F0502020204030204" pitchFamily="34" charset="0"/>
                <a:cs typeface="Calibri" panose="020F0502020204030204" pitchFamily="34" charset="0"/>
              </a:rPr>
              <a:t>Bake your own cakes and biscuits and use excellent quality ingredients. Not only will it taste better, but it’s better for you</a:t>
            </a:r>
          </a:p>
          <a:p>
            <a:r>
              <a:rPr lang="en-US" dirty="0">
                <a:latin typeface="Calibri" panose="020F0502020204030204" pitchFamily="34" charset="0"/>
                <a:cs typeface="Calibri" panose="020F0502020204030204" pitchFamily="34" charset="0"/>
              </a:rPr>
              <a:t>Eat as much chocolate as you like. It’s full of antioxidants (polyphenols) and its consumption is associated with a reduced risk of heart disease and even some cancers.</a:t>
            </a:r>
          </a:p>
          <a:p>
            <a:r>
              <a:rPr lang="en-US" dirty="0">
                <a:latin typeface="Calibri" panose="020F0502020204030204" pitchFamily="34" charset="0"/>
                <a:cs typeface="Calibri" panose="020F0502020204030204" pitchFamily="34" charset="0"/>
              </a:rPr>
              <a:t>80/20 rule. Focus eating as well as you can for 80% of the time and don’t worry too much about the other 20%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66792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Nutritional Supplements</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599" y="2047741"/>
            <a:ext cx="10887075" cy="4547448"/>
          </a:xfrm>
          <a:prstGeom prst="rect">
            <a:avLst/>
          </a:prstGeom>
        </p:spPr>
        <p:txBody>
          <a:bodyPr vert="horz">
            <a:normAutofit lnSpcReduction="10000"/>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Are they necessary? Most people will do fine without them, however they could do even better with them</a:t>
            </a:r>
          </a:p>
          <a:p>
            <a:r>
              <a:rPr lang="en-US" dirty="0">
                <a:latin typeface="Calibri" panose="020F0502020204030204" pitchFamily="34" charset="0"/>
                <a:cs typeface="Calibri" panose="020F0502020204030204" pitchFamily="34" charset="0"/>
              </a:rPr>
              <a:t>Those who have symptoms of fatigue, burnout, inflammation or any other chronic condition can almost certainly benefit from supplementation</a:t>
            </a:r>
          </a:p>
          <a:p>
            <a:r>
              <a:rPr lang="en-US" dirty="0">
                <a:latin typeface="Calibri" panose="020F0502020204030204" pitchFamily="34" charset="0"/>
                <a:cs typeface="Calibri" panose="020F0502020204030204" pitchFamily="34" charset="0"/>
              </a:rPr>
              <a:t>If we lived in a pristine world without pollution, without stress and where the food was grown in mineral rich soil, we would be able to get all the nutrients we need from the soil</a:t>
            </a:r>
          </a:p>
          <a:p>
            <a:r>
              <a:rPr lang="en-US" dirty="0">
                <a:latin typeface="Calibri" panose="020F0502020204030204" pitchFamily="34" charset="0"/>
                <a:cs typeface="Calibri" panose="020F0502020204030204" pitchFamily="34" charset="0"/>
              </a:rPr>
              <a:t>Today, our reality is far from that. Sensible supplementation using high quality supplements can make a tremendous difference to our health and wellbeing</a:t>
            </a:r>
          </a:p>
          <a:p>
            <a:r>
              <a:rPr lang="en-US" dirty="0">
                <a:latin typeface="Calibri" panose="020F0502020204030204" pitchFamily="34" charset="0"/>
                <a:cs typeface="Calibri" panose="020F0502020204030204" pitchFamily="34" charset="0"/>
              </a:rPr>
              <a:t>There are many poor quality supplements out there that do more harm than good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0043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solidFill>
                  <a:srgbClr val="92D050"/>
                </a:solidFill>
              </a:rPr>
              <a:t>Summary</a:t>
            </a:r>
          </a:p>
        </p:txBody>
      </p:sp>
      <p:sp>
        <p:nvSpPr>
          <p:cNvPr id="4" name="Content Placeholder 1">
            <a:extLst>
              <a:ext uri="{FF2B5EF4-FFF2-40B4-BE49-F238E27FC236}">
                <a16:creationId xmlns:a16="http://schemas.microsoft.com/office/drawing/2014/main" xmlns="" id="{70252201-5288-4DBA-B82D-8C73D800FFB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Micronutrients in food are essential for proper biochemistry</a:t>
            </a:r>
          </a:p>
          <a:p>
            <a:r>
              <a:rPr lang="en-US" dirty="0">
                <a:latin typeface="Calibri" panose="020F0502020204030204" pitchFamily="34" charset="0"/>
                <a:cs typeface="Calibri" panose="020F0502020204030204" pitchFamily="34" charset="0"/>
              </a:rPr>
              <a:t>More and more evidence suggests a strong correlation between diet and the risk of major diseases</a:t>
            </a:r>
          </a:p>
          <a:p>
            <a:r>
              <a:rPr lang="en-US" dirty="0">
                <a:latin typeface="Calibri" panose="020F0502020204030204" pitchFamily="34" charset="0"/>
                <a:cs typeface="Calibri" panose="020F0502020204030204" pitchFamily="34" charset="0"/>
              </a:rPr>
              <a:t>Fat – we may have it all wrong</a:t>
            </a:r>
          </a:p>
          <a:p>
            <a:r>
              <a:rPr lang="en-US" dirty="0">
                <a:latin typeface="Calibri" panose="020F0502020204030204" pitchFamily="34" charset="0"/>
                <a:cs typeface="Calibri" panose="020F0502020204030204" pitchFamily="34" charset="0"/>
              </a:rPr>
              <a:t>Sugar – likely to be far more toxic than we used to think</a:t>
            </a:r>
          </a:p>
          <a:p>
            <a:r>
              <a:rPr lang="en-US" dirty="0">
                <a:latin typeface="Calibri" panose="020F0502020204030204" pitchFamily="34" charset="0"/>
                <a:cs typeface="Calibri" panose="020F0502020204030204" pitchFamily="34" charset="0"/>
              </a:rPr>
              <a:t>Conventional versus organic produce</a:t>
            </a:r>
          </a:p>
          <a:p>
            <a:r>
              <a:rPr lang="en-US" dirty="0">
                <a:latin typeface="Calibri" panose="020F0502020204030204" pitchFamily="34" charset="0"/>
                <a:cs typeface="Calibri" panose="020F0502020204030204" pitchFamily="34" charset="0"/>
              </a:rPr>
              <a:t>You don’t have to give up everything you enjoy</a:t>
            </a:r>
          </a:p>
          <a:p>
            <a:r>
              <a:rPr lang="en-US" dirty="0">
                <a:latin typeface="Calibri" panose="020F0502020204030204" pitchFamily="34" charset="0"/>
                <a:cs typeface="Calibri" panose="020F0502020204030204" pitchFamily="34" charset="0"/>
              </a:rPr>
              <a:t>You may want to </a:t>
            </a:r>
            <a:r>
              <a:rPr lang="en-US">
                <a:latin typeface="Calibri" panose="020F0502020204030204" pitchFamily="34" charset="0"/>
                <a:cs typeface="Calibri" panose="020F0502020204030204" pitchFamily="34" charset="0"/>
              </a:rPr>
              <a:t>consider supplementation</a:t>
            </a:r>
            <a:endParaRPr lang="en-US"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7835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1872AEC1-478B-4C18-8A3E-C302F8E92CEF}"/>
              </a:ext>
            </a:extLst>
          </p:cNvPr>
          <p:cNvSpPr/>
          <p:nvPr/>
        </p:nvSpPr>
        <p:spPr>
          <a:xfrm>
            <a:off x="473788" y="-250358"/>
            <a:ext cx="11150600" cy="7366154"/>
          </a:xfrm>
          <a:prstGeom prst="rect">
            <a:avLst/>
          </a:prstGeom>
          <a:blipFill dpi="0" rotWithShape="1">
            <a:blip r:embed="rId2">
              <a:alphaModFix amt="64000"/>
            </a:blip>
            <a:srcRect/>
            <a:stretch>
              <a:fillRect/>
            </a:stretch>
          </a:bli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ln>
                <a:solidFill>
                  <a:schemeClr val="tx2">
                    <a:alpha val="74000"/>
                  </a:schemeClr>
                </a:solidFill>
              </a:ln>
              <a:effectLst>
                <a:outerShdw blurRad="50800" dist="50800" dir="5400000" sx="1000" sy="1000" algn="ctr" rotWithShape="0">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307563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lated image">
            <a:extLst>
              <a:ext uri="{FF2B5EF4-FFF2-40B4-BE49-F238E27FC236}">
                <a16:creationId xmlns:a16="http://schemas.microsoft.com/office/drawing/2014/main" xmlns="" id="{073520B9-C22D-49A5-ACC7-45801960D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116" y="1737360"/>
            <a:ext cx="6902884" cy="45990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a:solidFill>
                  <a:srgbClr val="92D050"/>
                </a:solidFill>
              </a:rPr>
              <a:t>Food As Pleasure</a:t>
            </a:r>
          </a:p>
        </p:txBody>
      </p:sp>
      <p:sp>
        <p:nvSpPr>
          <p:cNvPr id="9" name="Content Placeholder 1">
            <a:extLst>
              <a:ext uri="{FF2B5EF4-FFF2-40B4-BE49-F238E27FC236}">
                <a16:creationId xmlns:a16="http://schemas.microsoft.com/office/drawing/2014/main" xmlns="" id="{F7BF0601-920C-47C3-8F31-1252B636F558}"/>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Do I have to eat bowls of twigs to be healthy?</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Nutritional value and pleasure are </a:t>
            </a:r>
            <a:r>
              <a:rPr lang="en-US" b="1" dirty="0">
                <a:latin typeface="Calibri" panose="020F0502020204030204" pitchFamily="34" charset="0"/>
                <a:cs typeface="Calibri" panose="020F0502020204030204" pitchFamily="34" charset="0"/>
              </a:rPr>
              <a:t>not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mutually exclusive</a:t>
            </a:r>
            <a:r>
              <a:rPr lang="en-US" dirty="0">
                <a:latin typeface="Calibri" panose="020F0502020204030204" pitchFamily="34" charset="0"/>
                <a:cs typeface="Calibri" panose="020F0502020204030204" pitchFamily="34" charset="0"/>
              </a:rPr>
              <a:t>!</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More on that later…</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40026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541885A-B44A-416D-85D9-5007E9AD92C8}"/>
              </a:ext>
            </a:extLst>
          </p:cNvPr>
          <p:cNvSpPr/>
          <p:nvPr/>
        </p:nvSpPr>
        <p:spPr>
          <a:xfrm>
            <a:off x="0" y="90152"/>
            <a:ext cx="11539470" cy="6184913"/>
          </a:xfrm>
          <a:prstGeom prst="rect">
            <a:avLst/>
          </a:prstGeom>
          <a:blipFill dpi="0" rotWithShape="1">
            <a:blip r:embed="rId2"/>
            <a:srcRect/>
            <a:stretch>
              <a:fillRect/>
            </a:stretch>
          </a:bli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US" b="1" dirty="0">
                <a:solidFill>
                  <a:srgbClr val="92D050"/>
                </a:solidFill>
              </a:rPr>
              <a:t>What </a:t>
            </a:r>
            <a:r>
              <a:rPr lang="en-US" b="1" dirty="0" smtClean="0">
                <a:solidFill>
                  <a:srgbClr val="92D050"/>
                </a:solidFill>
              </a:rPr>
              <a:t>Is A Medicine/Drug</a:t>
            </a:r>
            <a:r>
              <a:rPr lang="en-US" b="1" dirty="0">
                <a:solidFill>
                  <a:srgbClr val="92D050"/>
                </a:solidFil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15510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87D6498-20B3-459C-A8D8-AB436C212525}"/>
              </a:ext>
            </a:extLst>
          </p:cNvPr>
          <p:cNvSpPr/>
          <p:nvPr/>
        </p:nvSpPr>
        <p:spPr>
          <a:xfrm>
            <a:off x="0" y="-467889"/>
            <a:ext cx="10972800" cy="6835296"/>
          </a:xfrm>
          <a:prstGeom prst="rect">
            <a:avLst/>
          </a:prstGeom>
          <a:blipFill dpi="0" rotWithShape="1">
            <a:blip r:embed="rId2">
              <a:alphaModFix amt="25000"/>
            </a:blip>
            <a:srcRect/>
            <a:stretch>
              <a:fillRect/>
            </a:stretch>
          </a:blip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3" name="Title 2"/>
          <p:cNvSpPr>
            <a:spLocks noGrp="1"/>
          </p:cNvSpPr>
          <p:nvPr>
            <p:ph type="title"/>
          </p:nvPr>
        </p:nvSpPr>
        <p:spPr/>
        <p:txBody>
          <a:bodyPr/>
          <a:lstStyle/>
          <a:p>
            <a:r>
              <a:rPr lang="en-US" b="1" dirty="0">
                <a:solidFill>
                  <a:srgbClr val="92D050"/>
                </a:solidFill>
              </a:rPr>
              <a:t>What </a:t>
            </a:r>
            <a:r>
              <a:rPr lang="en-US" b="1" dirty="0" smtClean="0">
                <a:solidFill>
                  <a:srgbClr val="92D050"/>
                </a:solidFill>
              </a:rPr>
              <a:t>Is A Medicine/Drug</a:t>
            </a:r>
            <a:r>
              <a:rPr lang="en-US" b="1" dirty="0">
                <a:solidFill>
                  <a:srgbClr val="92D050"/>
                </a:solidFill>
              </a:rPr>
              <a:t>?</a:t>
            </a:r>
          </a:p>
        </p:txBody>
      </p:sp>
      <p:sp>
        <p:nvSpPr>
          <p:cNvPr id="10" name="Content Placeholder 1">
            <a:extLst>
              <a:ext uri="{FF2B5EF4-FFF2-40B4-BE49-F238E27FC236}">
                <a16:creationId xmlns:a16="http://schemas.microsoft.com/office/drawing/2014/main" xmlns="" id="{71624E64-05E7-4771-9002-099DAA135C54}"/>
              </a:ext>
            </a:extLst>
          </p:cNvPr>
          <p:cNvSpPr txBox="1">
            <a:spLocks/>
          </p:cNvSpPr>
          <p:nvPr/>
        </p:nvSpPr>
        <p:spPr>
          <a:xfrm>
            <a:off x="609600" y="2206069"/>
            <a:ext cx="10972800" cy="4389120"/>
          </a:xfrm>
          <a:prstGeom prst="rect">
            <a:avLst/>
          </a:prstGeom>
        </p:spPr>
        <p:txBody>
          <a:bodyPr vert="horz">
            <a:normAutofit/>
          </a:bodyPr>
          <a:lst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Any chemical compound used in the treatment, or prevention of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disease or other abnormal condition.</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substance used recreationally for its effects on the central nervous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system, such as a narcotic.</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chemical substance that </a:t>
            </a:r>
            <a:r>
              <a:rPr lang="en-US" b="1" dirty="0">
                <a:latin typeface="Calibri" panose="020F0502020204030204" pitchFamily="34" charset="0"/>
                <a:cs typeface="Calibri" panose="020F0502020204030204" pitchFamily="34" charset="0"/>
              </a:rPr>
              <a:t>affects the processes of the mind or body</a:t>
            </a:r>
            <a:r>
              <a:rPr lang="en-US" dirty="0">
                <a:latin typeface="Calibri" panose="020F0502020204030204" pitchFamily="34" charset="0"/>
                <a:cs typeface="Calibri" panose="020F0502020204030204" pitchFamily="34" charset="0"/>
              </a:rPr>
              <a:t>.</a:t>
            </a:r>
            <a:endParaRPr lang="en-GB" dirty="0">
              <a:latin typeface="Calibri" panose="020F0502020204030204" pitchFamily="34" charset="0"/>
              <a:cs typeface="Calibri" panose="020F0502020204030204" pitchFamily="34" charset="0"/>
            </a:endParaRPr>
          </a:p>
          <a:p>
            <a:pPr marL="0" indent="0">
              <a:buFont typeface="Wingdings 2"/>
              <a:buNone/>
            </a:pP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75" y="6385775"/>
            <a:ext cx="472225" cy="472225"/>
          </a:xfrm>
          <a:prstGeom prst="rect">
            <a:avLst/>
          </a:prstGeom>
        </p:spPr>
      </p:pic>
    </p:spTree>
    <p:extLst>
      <p:ext uri="{BB962C8B-B14F-4D97-AF65-F5344CB8AC3E}">
        <p14:creationId xmlns:p14="http://schemas.microsoft.com/office/powerpoint/2010/main" val="184151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2280</TotalTime>
  <Words>3103</Words>
  <Application>Microsoft Office PowerPoint</Application>
  <PresentationFormat>Widescreen</PresentationFormat>
  <Paragraphs>375</Paragraphs>
  <Slides>58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Calibri</vt:lpstr>
      <vt:lpstr>Calibri Light</vt:lpstr>
      <vt:lpstr>Wingdings 2</vt:lpstr>
      <vt:lpstr>Retrospect</vt:lpstr>
      <vt:lpstr>Food As Medicine</vt:lpstr>
      <vt:lpstr>Food As Medicine</vt:lpstr>
      <vt:lpstr>Food As Medicine</vt:lpstr>
      <vt:lpstr>Food As Medicine</vt:lpstr>
      <vt:lpstr>Food As Medicine</vt:lpstr>
      <vt:lpstr>PowerPoint Presentation</vt:lpstr>
      <vt:lpstr>Food As Pleasure</vt:lpstr>
      <vt:lpstr>What Is A Medicine/Drug?</vt:lpstr>
      <vt:lpstr>What Is A Medicine/Drug?</vt:lpstr>
      <vt:lpstr>What Is A Medicine/Drug?</vt:lpstr>
      <vt:lpstr>What Is A Medicine/Drug?</vt:lpstr>
      <vt:lpstr>What Is A Medicine  /Drug?</vt:lpstr>
      <vt:lpstr>Homeostasis</vt:lpstr>
      <vt:lpstr>Homeostasis</vt:lpstr>
      <vt:lpstr>Homeostasis</vt:lpstr>
      <vt:lpstr>Examples Of Drugs</vt:lpstr>
      <vt:lpstr>Natural Serotonin Boosters</vt:lpstr>
      <vt:lpstr>Tryptophan =&gt; Serotonin</vt:lpstr>
      <vt:lpstr>Tryptophan =&gt; Serotonin</vt:lpstr>
      <vt:lpstr>Enzymes – What Are They?</vt:lpstr>
      <vt:lpstr>Enzymes</vt:lpstr>
      <vt:lpstr>Tryptophan =&gt; Serotonin</vt:lpstr>
      <vt:lpstr>Enzymes</vt:lpstr>
      <vt:lpstr>Tryptophan =&gt; Serotonin</vt:lpstr>
      <vt:lpstr>Other Examples Of Drugs</vt:lpstr>
      <vt:lpstr>GABA</vt:lpstr>
      <vt:lpstr>GABA / Glutamate</vt:lpstr>
      <vt:lpstr>GABA &amp; Nutrition</vt:lpstr>
      <vt:lpstr>Nutrition &amp; Cardiovascular Health</vt:lpstr>
      <vt:lpstr>Drugs Versus Nutrients</vt:lpstr>
      <vt:lpstr>Drugs Versus Nutrients</vt:lpstr>
      <vt:lpstr>Zinc</vt:lpstr>
      <vt:lpstr>Magnesium</vt:lpstr>
      <vt:lpstr>Magnesium</vt:lpstr>
      <vt:lpstr>Phytochemicals</vt:lpstr>
      <vt:lpstr>Phytochemicals - Adaptogens</vt:lpstr>
      <vt:lpstr>Fat – Is It Really That Bad For Us?</vt:lpstr>
      <vt:lpstr>Fat</vt:lpstr>
      <vt:lpstr>Fat</vt:lpstr>
      <vt:lpstr>Fat</vt:lpstr>
      <vt:lpstr>Fat</vt:lpstr>
      <vt:lpstr>Nutrition &amp; Cardiovascular Health</vt:lpstr>
      <vt:lpstr>Nutrition &amp; Disease</vt:lpstr>
      <vt:lpstr>Genes, Nutrition &amp; Disease</vt:lpstr>
      <vt:lpstr>Epigenetics</vt:lpstr>
      <vt:lpstr>Epigenetics</vt:lpstr>
      <vt:lpstr>Epigenetics</vt:lpstr>
      <vt:lpstr>Organic Versus Conventional Produce</vt:lpstr>
      <vt:lpstr>Soil</vt:lpstr>
      <vt:lpstr>Soil</vt:lpstr>
      <vt:lpstr>Minerals &amp; Taste</vt:lpstr>
      <vt:lpstr>Minerals &amp; Taste</vt:lpstr>
      <vt:lpstr>Sugar – The Silent Killer</vt:lpstr>
      <vt:lpstr>Sugar – The Silent Killer</vt:lpstr>
      <vt:lpstr>Do I Have To Give Up Everything I Love?</vt:lpstr>
      <vt:lpstr>Do I Have To Give Up Everything I Love?</vt:lpstr>
      <vt:lpstr>Nutritional Supplements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As Medicine</dc:title>
  <dc:creator>Simon Glantz</dc:creator>
  <cp:lastModifiedBy>Sharon</cp:lastModifiedBy>
  <cp:revision>414</cp:revision>
  <dcterms:created xsi:type="dcterms:W3CDTF">2017-09-23T22:54:01Z</dcterms:created>
  <dcterms:modified xsi:type="dcterms:W3CDTF">2017-10-30T05:20:01Z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